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401" r:id="rId2"/>
    <p:sldId id="314" r:id="rId3"/>
    <p:sldId id="388" r:id="rId4"/>
    <p:sldId id="387" r:id="rId5"/>
    <p:sldId id="365" r:id="rId6"/>
    <p:sldId id="347" r:id="rId7"/>
    <p:sldId id="405" r:id="rId8"/>
    <p:sldId id="389" r:id="rId9"/>
    <p:sldId id="316" r:id="rId10"/>
    <p:sldId id="424" r:id="rId11"/>
    <p:sldId id="410" r:id="rId12"/>
    <p:sldId id="411" r:id="rId13"/>
    <p:sldId id="412" r:id="rId14"/>
    <p:sldId id="421" r:id="rId15"/>
    <p:sldId id="413" r:id="rId16"/>
    <p:sldId id="422" r:id="rId17"/>
    <p:sldId id="414" r:id="rId18"/>
    <p:sldId id="415" r:id="rId19"/>
    <p:sldId id="423" r:id="rId20"/>
    <p:sldId id="408" r:id="rId21"/>
    <p:sldId id="418" r:id="rId22"/>
    <p:sldId id="419" r:id="rId23"/>
    <p:sldId id="420" r:id="rId24"/>
    <p:sldId id="328" r:id="rId25"/>
    <p:sldId id="403" r:id="rId26"/>
    <p:sldId id="327" r:id="rId27"/>
    <p:sldId id="392" r:id="rId28"/>
    <p:sldId id="354" r:id="rId29"/>
    <p:sldId id="384" r:id="rId30"/>
    <p:sldId id="394" r:id="rId31"/>
    <p:sldId id="395" r:id="rId32"/>
    <p:sldId id="396" r:id="rId33"/>
    <p:sldId id="330" r:id="rId34"/>
    <p:sldId id="353" r:id="rId35"/>
    <p:sldId id="346" r:id="rId36"/>
    <p:sldId id="345" r:id="rId37"/>
    <p:sldId id="373" r:id="rId38"/>
    <p:sldId id="331" r:id="rId39"/>
    <p:sldId id="383" r:id="rId40"/>
    <p:sldId id="399" r:id="rId41"/>
    <p:sldId id="369" r:id="rId42"/>
    <p:sldId id="370" r:id="rId43"/>
    <p:sldId id="426" r:id="rId44"/>
    <p:sldId id="427" r:id="rId45"/>
    <p:sldId id="398" r:id="rId46"/>
    <p:sldId id="371" r:id="rId47"/>
    <p:sldId id="264" r:id="rId48"/>
  </p:sldIdLst>
  <p:sldSz cx="9144000" cy="6858000" type="screen4x3"/>
  <p:notesSz cx="6797675" cy="992663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08E"/>
    <a:srgbClr val="C0C0C0"/>
    <a:srgbClr val="DDEBF7"/>
    <a:srgbClr val="000000"/>
    <a:srgbClr val="BDD7EE"/>
    <a:srgbClr val="AAE2CA"/>
    <a:srgbClr val="BFE6F9"/>
    <a:srgbClr val="6699FF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2" autoAdjust="0"/>
    <p:restoredTop sz="95250" autoAdjust="0"/>
  </p:normalViewPr>
  <p:slideViewPr>
    <p:cSldViewPr>
      <p:cViewPr varScale="1">
        <p:scale>
          <a:sx n="88" d="100"/>
          <a:sy n="88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076" y="6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2286348514456"/>
          <c:y val="3.81737332641282E-2"/>
          <c:w val="0.62935553748621986"/>
          <c:h val="0.866345690342384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6699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9.8754459381056425E-5"/>
                  <c:y val="6.21601206283735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6699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669900"/>
                        </a:solidFill>
                      </a:rPr>
                      <a:t>EJÉRCITO DE TIERRA</a:t>
                    </a:r>
                    <a:r>
                      <a:rPr lang="en-US" baseline="0" dirty="0">
                        <a:solidFill>
                          <a:srgbClr val="669900"/>
                        </a:solidFill>
                      </a:rPr>
                      <a:t>; </a:t>
                    </a:r>
                    <a:fld id="{2D74213E-93F8-4DAB-8772-1F02857A8DE8}" type="VALUE">
                      <a:rPr lang="en-US" baseline="0">
                        <a:solidFill>
                          <a:srgbClr val="669900"/>
                        </a:solidFill>
                      </a:rPr>
                      <a:pPr algn="l">
                        <a:defRPr>
                          <a:solidFill>
                            <a:srgbClr val="669900"/>
                          </a:solidFill>
                        </a:defRPr>
                      </a:pPr>
                      <a:t>[VALOR]</a:t>
                    </a:fld>
                    <a:endParaRPr lang="en-US" baseline="0" dirty="0">
                      <a:solidFill>
                        <a:srgbClr val="6699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6699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3-486B-BD7E-782A5A4B8D99}"/>
                </c:ext>
                <c:ext xmlns:c15="http://schemas.microsoft.com/office/drawing/2012/chart" uri="{CE6537A1-D6FC-4f65-9D91-7224C49458BB}">
                  <c15:layout>
                    <c:manualLayout>
                      <c:w val="0.2872138138497432"/>
                      <c:h val="6.229999683163297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rgbClr val="6699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Hoja1!$B$51:$F$51</c:f>
              <c:numCache>
                <c:formatCode>0.000</c:formatCode>
                <c:ptCount val="5"/>
                <c:pt idx="0">
                  <c:v>10.928000000000001</c:v>
                </c:pt>
                <c:pt idx="1">
                  <c:v>11.246</c:v>
                </c:pt>
                <c:pt idx="2">
                  <c:v>11.379</c:v>
                </c:pt>
                <c:pt idx="3">
                  <c:v>11.441000000000001</c:v>
                </c:pt>
                <c:pt idx="4">
                  <c:v>11.502000000000001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Hoja1!$A$51</c15:sqref>
                        </c15:formulaRef>
                      </c:ext>
                    </c:extLst>
                    <c:strCache>
                      <c:ptCount val="1"/>
                      <c:pt idx="0">
                        <c:v>E.T.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ln w="28575" cap="rnd">
              <a:solidFill>
                <a:srgbClr val="334E6F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334E6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ARMADA; </a:t>
                    </a:r>
                    <a:fld id="{F0A27225-0DD4-4458-BE8B-46FBB87309E9}" type="VALUE">
                      <a:rPr lang="en-US" baseline="0"/>
                      <a:pPr algn="l">
                        <a:defRPr/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334E6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43-486B-BD7E-782A5A4B8D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34E6F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Hoja1!$B$52:$F$52</c:f>
              <c:numCache>
                <c:formatCode>0.000</c:formatCode>
                <c:ptCount val="5"/>
                <c:pt idx="0">
                  <c:v>11.331</c:v>
                </c:pt>
                <c:pt idx="1">
                  <c:v>11.269</c:v>
                </c:pt>
                <c:pt idx="2">
                  <c:v>11.367000000000001</c:v>
                </c:pt>
                <c:pt idx="3">
                  <c:v>11.654</c:v>
                </c:pt>
                <c:pt idx="4">
                  <c:v>11.502000000000001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Hoja1!$A$52</c15:sqref>
                        </c15:formulaRef>
                      </c:ext>
                    </c:extLst>
                    <c:strCache>
                      <c:ptCount val="1"/>
                      <c:pt idx="0">
                        <c:v>CG ARMADA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ln w="28575" cap="rnd">
              <a:solidFill>
                <a:srgbClr val="000000">
                  <a:lumMod val="50000"/>
                  <a:lumOff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9.4873124258748078E-4"/>
                  <c:y val="1.08622782863166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INF. DE MARINA; </a:t>
                    </a:r>
                    <a:fld id="{B05872CF-0953-45A8-B542-12AB85D5E93D}" type="VALU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 algn="l">
                        <a:defRPr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3-486B-BD7E-782A5A4B8D99}"/>
                </c:ext>
                <c:ext xmlns:c15="http://schemas.microsoft.com/office/drawing/2012/chart" uri="{CE6537A1-D6FC-4f65-9D91-7224C49458BB}">
                  <c15:layout>
                    <c:manualLayout>
                      <c:w val="0.28683345144650935"/>
                      <c:h val="4.904925026904647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Hoja1!$B$53:$F$53</c:f>
              <c:numCache>
                <c:formatCode>0.000</c:formatCode>
                <c:ptCount val="5"/>
                <c:pt idx="0">
                  <c:v>12.106999999999999</c:v>
                </c:pt>
                <c:pt idx="1">
                  <c:v>11.85</c:v>
                </c:pt>
                <c:pt idx="2">
                  <c:v>11.882</c:v>
                </c:pt>
                <c:pt idx="3">
                  <c:v>12.007999999999999</c:v>
                </c:pt>
                <c:pt idx="4">
                  <c:v>11.667999999999999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Hoja1!$A$53</c15:sqref>
                        </c15:formulaRef>
                      </c:ext>
                    </c:extLst>
                    <c:strCache>
                      <c:ptCount val="1"/>
                      <c:pt idx="0">
                        <c:v>INFANTERÍA DE MARINA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2599654169480851E-3"/>
                  <c:y val="-2.0721570386713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EJÉRCITO</a:t>
                    </a:r>
                    <a:r>
                      <a:rPr lang="en-US" baseline="0" dirty="0"/>
                      <a:t> DEL AIRE; </a:t>
                    </a:r>
                    <a:fld id="{AD1B1D90-AEB8-4D9A-930C-3ADF69DF94BE}" type="VALUE">
                      <a:rPr lang="en-US" baseline="0" smtClean="0"/>
                      <a:pPr algn="l">
                        <a:defRPr>
                          <a:solidFill>
                            <a:srgbClr val="0070C0"/>
                          </a:solidFill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0070C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43-486B-BD7E-782A5A4B8D99}"/>
                </c:ext>
                <c:ext xmlns:c15="http://schemas.microsoft.com/office/drawing/2012/chart" uri="{CE6537A1-D6FC-4f65-9D91-7224C49458BB}">
                  <c15:layout>
                    <c:manualLayout>
                      <c:w val="0.27625195016318227"/>
                      <c:h val="4.904920185954340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rgbClr val="0070C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Hoja1!$B$54:$F$54</c:f>
              <c:numCache>
                <c:formatCode>0.000</c:formatCode>
                <c:ptCount val="5"/>
                <c:pt idx="0">
                  <c:v>11.818</c:v>
                </c:pt>
                <c:pt idx="1">
                  <c:v>11.776</c:v>
                </c:pt>
                <c:pt idx="2">
                  <c:v>11.961</c:v>
                </c:pt>
                <c:pt idx="3">
                  <c:v>11.925000000000001</c:v>
                </c:pt>
                <c:pt idx="4">
                  <c:v>11.712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Hoja1!$A$54</c15:sqref>
                        </c15:formulaRef>
                      </c:ext>
                    </c:extLst>
                    <c:strCache>
                      <c:ptCount val="1"/>
                      <c:pt idx="0">
                        <c:v>E.A. (VUELO)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ser>
          <c:idx val="4"/>
          <c:order val="4"/>
          <c:spPr>
            <a:ln w="28575" cap="rnd">
              <a:solidFill>
                <a:srgbClr val="20624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243-486B-BD7E-782A5A4B8D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624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Hoja1!$B$55:$F$55</c:f>
              <c:numCache>
                <c:formatCode>0.000</c:formatCode>
                <c:ptCount val="5"/>
                <c:pt idx="0">
                  <c:v>11.756</c:v>
                </c:pt>
                <c:pt idx="1">
                  <c:v>12.064</c:v>
                </c:pt>
                <c:pt idx="2">
                  <c:v>12.108000000000001</c:v>
                </c:pt>
                <c:pt idx="3">
                  <c:v>12.427</c:v>
                </c:pt>
                <c:pt idx="4">
                  <c:v>12.52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Hoja1!$A$55</c15:sqref>
                        </c15:formulaRef>
                      </c:ext>
                    </c:extLst>
                    <c:strCache>
                      <c:ptCount val="1"/>
                      <c:pt idx="0">
                        <c:v>GUARDIA CIVIL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ser>
          <c:idx val="5"/>
          <c:order val="5"/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99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9900"/>
                        </a:solidFill>
                      </a:rPr>
                      <a:t>MEDICINA S/T</a:t>
                    </a:r>
                    <a:r>
                      <a:rPr lang="en-US" baseline="0" dirty="0">
                        <a:solidFill>
                          <a:srgbClr val="FF9900"/>
                        </a:solidFill>
                      </a:rPr>
                      <a:t>; </a:t>
                    </a:r>
                    <a:fld id="{5EB7B2A7-A08E-43E0-856E-8CC70AC51D2F}" type="VALUE">
                      <a:rPr lang="en-US" baseline="0" smtClean="0">
                        <a:solidFill>
                          <a:srgbClr val="FF9900"/>
                        </a:solidFill>
                      </a:rPr>
                      <a:pPr>
                        <a:defRPr>
                          <a:solidFill>
                            <a:srgbClr val="FF9900"/>
                          </a:solidFill>
                        </a:defRPr>
                      </a:pPr>
                      <a:t>[VALOR]</a:t>
                    </a:fld>
                    <a:endParaRPr lang="en-US" baseline="0" dirty="0">
                      <a:solidFill>
                        <a:srgbClr val="FF99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99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243-486B-BD7E-782A5A4B8D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966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Hoja1!$B$56:$F$56</c:f>
              <c:numCache>
                <c:formatCode>0.000</c:formatCode>
                <c:ptCount val="5"/>
                <c:pt idx="0">
                  <c:v>12.589</c:v>
                </c:pt>
                <c:pt idx="1">
                  <c:v>12.728999999999999</c:v>
                </c:pt>
                <c:pt idx="2">
                  <c:v>12.675000000000001</c:v>
                </c:pt>
                <c:pt idx="3">
                  <c:v>12.505000000000001</c:v>
                </c:pt>
                <c:pt idx="4">
                  <c:v>12.878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243-486B-BD7E-782A5A4B8D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Hoja1!$A$56</c15:sqref>
                        </c15:formulaRef>
                      </c:ext>
                    </c:extLst>
                    <c:strCache>
                      <c:ptCount val="1"/>
                      <c:pt idx="0">
                        <c:v>CMS S-T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Hoja1!$B$50:$F$50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612336"/>
        <c:axId val="3666131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Hoja1!$B$57:$F$57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11.754833333333332</c:v>
                      </c:pt>
                      <c:pt idx="1">
                        <c:v>11.822333333333333</c:v>
                      </c:pt>
                      <c:pt idx="2">
                        <c:v>11.895333333333333</c:v>
                      </c:pt>
                      <c:pt idx="3">
                        <c:v>11.993333333333332</c:v>
                      </c:pt>
                      <c:pt idx="4">
                        <c:v>11.963666666666667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uri="{02D57815-91ED-43cb-92C2-25804820EDAC}">
                    <c15:filteredSeriesTitle>
                      <c15:tx>
                        <c:strRef>
                          <c:extLst xmlns:c16r2="http://schemas.microsoft.com/office/drawing/2015/06/chart">
                            <c:ext uri="{02D57815-91ED-43cb-92C2-25804820EDAC}">
                              <c15:formulaRef>
                                <c15:sqref>Hoja1!$A$57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MEDIA</c:v>
                            </c:pt>
                          </c:strCache>
                        </c:strRef>
                      </c15:tx>
                    </c15:filteredSeriesTitle>
                  </c:ext>
                  <c:ext uri="{02D57815-91ED-43cb-92C2-25804820EDAC}">
                    <c15:filteredCategoryTitle>
                      <c15:cat>
                        <c:numRef>
                          <c:extLst xmlns:c16r2="http://schemas.microsoft.com/office/drawing/2015/06/chart">
                            <c:ext uri="{02D57815-91ED-43cb-92C2-25804820EDAC}">
                              <c15:formulaRef>
                                <c15:sqref>Hoja1!$B$50:$F$50</c15:sqref>
                              </c15:formulaRef>
                            </c:ext>
                          </c:extLst>
                          <c:numCache>
                            <c:formatCode>General</c:formatCode>
                            <c:ptCount val="5"/>
                            <c:pt idx="0">
                              <c:v>2015</c:v>
                            </c:pt>
                            <c:pt idx="1">
                              <c:v>2016</c:v>
                            </c:pt>
                            <c:pt idx="2">
                              <c:v>2017</c:v>
                            </c:pt>
                            <c:pt idx="3">
                              <c:v>2018</c:v>
                            </c:pt>
                            <c:pt idx="4">
                              <c:v>2019</c:v>
                            </c:pt>
                          </c:numCache>
                        </c:numRef>
                      </c15:cat>
                    </c15:filteredCategoryTitle>
                  </c:ext>
                </c:extLst>
              </c15:ser>
            </c15:filteredLineSeries>
          </c:ext>
        </c:extLst>
      </c:lineChart>
      <c:catAx>
        <c:axId val="36661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497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4679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366613120"/>
        <c:crossesAt val="9.5"/>
        <c:auto val="1"/>
        <c:lblAlgn val="ctr"/>
        <c:lblOffset val="100"/>
        <c:noMultiLvlLbl val="0"/>
      </c:catAx>
      <c:valAx>
        <c:axId val="366613120"/>
        <c:scaling>
          <c:orientation val="minMax"/>
          <c:max val="12.9"/>
          <c:min val="10.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4679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ES" sz="1200" dirty="0">
                    <a:solidFill>
                      <a:srgbClr val="446792"/>
                    </a:solidFill>
                  </a:rPr>
                  <a:t>NOTAS</a:t>
                </a:r>
                <a:r>
                  <a:rPr lang="es-ES" sz="1200" baseline="0" dirty="0">
                    <a:solidFill>
                      <a:srgbClr val="446792"/>
                    </a:solidFill>
                  </a:rPr>
                  <a:t> EVAU</a:t>
                </a:r>
                <a:endParaRPr lang="es-ES" sz="1200" dirty="0">
                  <a:solidFill>
                    <a:srgbClr val="44679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541778871670514E-2"/>
              <c:y val="0.3779349681800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446792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>
            <a:solidFill>
              <a:srgbClr val="1F497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4679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366612336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 b="1">
          <a:solidFill>
            <a:srgbClr val="334E6F"/>
          </a:solidFill>
          <a:latin typeface="Century Gothic" panose="020B0502020202020204" pitchFamily="34" charset="0"/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DA2F-741A-44B5-B053-2AA6F7F4B789}" type="datetimeFigureOut">
              <a:rPr lang="es-ES" smtClean="0"/>
              <a:pPr/>
              <a:t>20/05/2020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B7FF-7750-42F2-85AD-7729B10A6EA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16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81D5C3-C785-4A2F-95D1-08741F38094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41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E6F2B08-106F-4197-A2E7-253394816F6F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A758-A5D6-43BF-B05F-6991637C2AAC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607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52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ABE81-C152-479D-A565-4BC5CBBC7D3C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8813"/>
          </a:xfrm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8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9963" y="717550"/>
            <a:ext cx="2457450" cy="1843088"/>
          </a:xfrm>
          <a:ln/>
        </p:spPr>
      </p:sp>
      <p:sp>
        <p:nvSpPr>
          <p:cNvPr id="81922" name="2 Marcador de notas"/>
          <p:cNvSpPr>
            <a:spLocks noGrp="1"/>
          </p:cNvSpPr>
          <p:nvPr>
            <p:ph type="body" idx="1"/>
          </p:nvPr>
        </p:nvSpPr>
        <p:spPr>
          <a:xfrm>
            <a:off x="676613" y="2948064"/>
            <a:ext cx="5544288" cy="4466670"/>
          </a:xfrm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endParaRPr lang="es-ES" dirty="0"/>
          </a:p>
        </p:txBody>
      </p:sp>
      <p:sp>
        <p:nvSpPr>
          <p:cNvPr id="81924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516AB-70BE-4322-A758-21AF0E5DF454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18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9963" y="717550"/>
            <a:ext cx="2457450" cy="1843088"/>
          </a:xfrm>
          <a:ln/>
        </p:spPr>
      </p:sp>
      <p:sp>
        <p:nvSpPr>
          <p:cNvPr id="81922" name="2 Marcador de notas"/>
          <p:cNvSpPr>
            <a:spLocks noGrp="1"/>
          </p:cNvSpPr>
          <p:nvPr>
            <p:ph type="body" idx="1"/>
          </p:nvPr>
        </p:nvSpPr>
        <p:spPr>
          <a:xfrm>
            <a:off x="676613" y="2948064"/>
            <a:ext cx="5544288" cy="4466670"/>
          </a:xfrm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endParaRPr lang="es-ES" dirty="0"/>
          </a:p>
        </p:txBody>
      </p:sp>
      <p:sp>
        <p:nvSpPr>
          <p:cNvPr id="81924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516AB-70BE-4322-A758-21AF0E5DF454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43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074988" y="554038"/>
            <a:ext cx="3690937" cy="27670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42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29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72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375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584-5226-43A9-A02D-351383D70DB4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02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1725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889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616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5214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/>
          </a:p>
        </p:txBody>
      </p:sp>
      <p:sp>
        <p:nvSpPr>
          <p:cNvPr id="33798" name="5 Marcador de pie de página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dirty="0"/>
              <a:t>EME-2º JEME</a:t>
            </a:r>
          </a:p>
        </p:txBody>
      </p:sp>
      <p:sp>
        <p:nvSpPr>
          <p:cNvPr id="33799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82867-8200-4475-9FD1-A77FB1AD5277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67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373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113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584-5226-43A9-A02D-351383D70DB4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4914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617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6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23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32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584-5226-43A9-A02D-351383D70DB4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8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584-5226-43A9-A02D-351383D70DB4}" type="slidenum">
              <a:rPr lang="es-ES" smtClean="0">
                <a:solidFill>
                  <a:prstClr val="black"/>
                </a:solidFill>
              </a:rPr>
              <a:pPr/>
              <a:t>42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47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052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866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893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46F12-C96B-4CA4-A84B-F9FC3777C920}" type="slidenum">
              <a:rPr lang="es-ES" altLang="es-ES">
                <a:solidFill>
                  <a:prstClr val="black"/>
                </a:solidFill>
              </a:rPr>
              <a:pPr/>
              <a:t>46</a:t>
            </a:fld>
            <a:endParaRPr lang="es-ES" altLang="es-ES" dirty="0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871538"/>
            <a:ext cx="5821362" cy="4365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789" y="5522836"/>
            <a:ext cx="4852211" cy="52365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1040527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ABE81-C152-479D-A565-4BC5CBBC7D3C}" type="slidenum">
              <a:rPr lang="es-ES" smtClean="0"/>
              <a:pPr/>
              <a:t>47</a:t>
            </a:fld>
            <a:endParaRPr lang="es-E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8813"/>
          </a:xfrm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9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3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17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1D5C3-C785-4A2F-95D1-08741F380944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73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ABE81-C152-479D-A565-4BC5CBBC7D3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8813"/>
          </a:xfrm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54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9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4858-0F22-4DC5-8801-92B2E99F871A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84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7446-7468-40C5-BDB1-48B523F8FF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DAE1-9D9A-4287-9D41-93C5D139E5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5566-139C-4D95-B557-BB26D82CD0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C2D1-9F2C-4871-9A57-B21385CC8A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06D9-4900-4565-BA61-3350858348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1617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800" b="1"/>
            </a:lvl1pPr>
          </a:lstStyle>
          <a:p>
            <a:fld id="{344B1611-0561-4253-9702-6688659896A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80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8656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83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2844-5B82-4756-AB90-7AC7CBBCB1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A94E-304D-4577-AD51-F375198F61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AEA3-250D-445B-8761-126EC698B17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A9AC-A2D0-413B-9A0C-B3651B34EED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D503-69D3-415E-9EA1-E3F40D9FEF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918DF-00E3-400A-A048-D445C651909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C37D-CD00-4109-8B26-64EE1A618E7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0FBB-A3FC-4A61-AD5C-C65A923ABF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6F775C-6163-4D05-8C05-DBF572C2F7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9588"/>
            <a:chOff x="0" y="0"/>
            <a:chExt cx="6240" cy="4321"/>
          </a:xfrm>
        </p:grpSpPr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6240" cy="540"/>
                <a:chOff x="0" y="0"/>
                <a:chExt cx="6240" cy="540"/>
              </a:xfrm>
            </p:grpSpPr>
            <p:pic>
              <p:nvPicPr>
                <p:cNvPr id="3175" name="Picture 1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6" name="Picture 1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7" name="Picture 1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8" name="Picture 1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9" name="Picture 1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0" name="Picture 1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1" name="Picture 1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2" name="Picture 1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3" name="Picture 1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4" name="Picture 1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5" name="Picture 2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6" name="Picture 2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4" name="Group 22"/>
              <p:cNvGrpSpPr>
                <a:grpSpLocks/>
              </p:cNvGrpSpPr>
              <p:nvPr/>
            </p:nvGrpSpPr>
            <p:grpSpPr bwMode="auto">
              <a:xfrm>
                <a:off x="0" y="540"/>
                <a:ext cx="6240" cy="540"/>
                <a:chOff x="0" y="0"/>
                <a:chExt cx="6240" cy="540"/>
              </a:xfrm>
            </p:grpSpPr>
            <p:pic>
              <p:nvPicPr>
                <p:cNvPr id="3163" name="Picture 2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4" name="Picture 2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5" name="Picture 2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6" name="Picture 2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7" name="Picture 2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8" name="Picture 2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9" name="Picture 2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0" name="Picture 3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1" name="Picture 3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2" name="Picture 3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3" name="Picture 3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4" name="Picture 3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5" name="Group 35"/>
              <p:cNvGrpSpPr>
                <a:grpSpLocks/>
              </p:cNvGrpSpPr>
              <p:nvPr/>
            </p:nvGrpSpPr>
            <p:grpSpPr bwMode="auto">
              <a:xfrm>
                <a:off x="0" y="1080"/>
                <a:ext cx="6240" cy="540"/>
                <a:chOff x="0" y="0"/>
                <a:chExt cx="6240" cy="540"/>
              </a:xfrm>
            </p:grpSpPr>
            <p:pic>
              <p:nvPicPr>
                <p:cNvPr id="3151" name="Picture 3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2" name="Picture 3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3" name="Picture 3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4" name="Picture 3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5" name="Picture 4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6" name="Picture 4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7" name="Picture 4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8" name="Picture 4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9" name="Picture 4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0" name="Picture 4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1" name="Picture 4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62" name="Picture 4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6" name="Group 48"/>
              <p:cNvGrpSpPr>
                <a:grpSpLocks/>
              </p:cNvGrpSpPr>
              <p:nvPr/>
            </p:nvGrpSpPr>
            <p:grpSpPr bwMode="auto">
              <a:xfrm>
                <a:off x="0" y="1620"/>
                <a:ext cx="6240" cy="540"/>
                <a:chOff x="0" y="0"/>
                <a:chExt cx="6240" cy="540"/>
              </a:xfrm>
            </p:grpSpPr>
            <p:pic>
              <p:nvPicPr>
                <p:cNvPr id="3139" name="Picture 4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0" name="Picture 5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1" name="Picture 5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2" name="Picture 5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3" name="Picture 5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4" name="Picture 5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5" name="Picture 5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6" name="Picture 5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7" name="Picture 5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8" name="Picture 5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49" name="Picture 5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0" name="Picture 6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7" name="Group 61"/>
              <p:cNvGrpSpPr>
                <a:grpSpLocks/>
              </p:cNvGrpSpPr>
              <p:nvPr/>
            </p:nvGrpSpPr>
            <p:grpSpPr bwMode="auto">
              <a:xfrm>
                <a:off x="0" y="2160"/>
                <a:ext cx="6240" cy="540"/>
                <a:chOff x="0" y="0"/>
                <a:chExt cx="6240" cy="540"/>
              </a:xfrm>
            </p:grpSpPr>
            <p:pic>
              <p:nvPicPr>
                <p:cNvPr id="3127" name="Picture 6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8" name="Picture 6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9" name="Picture 6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0" name="Picture 6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1" name="Picture 6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2" name="Picture 6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3" name="Picture 6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4" name="Picture 6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5" name="Picture 7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6" name="Picture 7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7" name="Picture 7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8" name="Picture 7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8" name="Group 74"/>
              <p:cNvGrpSpPr>
                <a:grpSpLocks/>
              </p:cNvGrpSpPr>
              <p:nvPr/>
            </p:nvGrpSpPr>
            <p:grpSpPr bwMode="auto">
              <a:xfrm>
                <a:off x="0" y="2700"/>
                <a:ext cx="6240" cy="540"/>
                <a:chOff x="0" y="0"/>
                <a:chExt cx="6240" cy="540"/>
              </a:xfrm>
            </p:grpSpPr>
            <p:pic>
              <p:nvPicPr>
                <p:cNvPr id="3115" name="Picture 7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6" name="Picture 7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7" name="Picture 7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7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7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8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8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8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8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4" name="Picture 8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5" name="Picture 8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6" name="Picture 8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89" name="Group 87"/>
              <p:cNvGrpSpPr>
                <a:grpSpLocks/>
              </p:cNvGrpSpPr>
              <p:nvPr/>
            </p:nvGrpSpPr>
            <p:grpSpPr bwMode="auto">
              <a:xfrm>
                <a:off x="0" y="3240"/>
                <a:ext cx="6240" cy="540"/>
                <a:chOff x="0" y="0"/>
                <a:chExt cx="6240" cy="540"/>
              </a:xfrm>
            </p:grpSpPr>
            <p:pic>
              <p:nvPicPr>
                <p:cNvPr id="3103" name="Picture 8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4" name="Picture 8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5" name="Picture 9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6" name="Picture 9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7" name="Picture 9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8" name="Picture 9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9" name="Picture 9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0" name="Picture 9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1" name="Picture 9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2" name="Picture 9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3" name="Picture 9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4" name="Picture 9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90" name="Group 100"/>
              <p:cNvGrpSpPr>
                <a:grpSpLocks/>
              </p:cNvGrpSpPr>
              <p:nvPr/>
            </p:nvGrpSpPr>
            <p:grpSpPr bwMode="auto">
              <a:xfrm>
                <a:off x="0" y="3780"/>
                <a:ext cx="6240" cy="540"/>
                <a:chOff x="0" y="0"/>
                <a:chExt cx="6240" cy="540"/>
              </a:xfrm>
            </p:grpSpPr>
            <p:pic>
              <p:nvPicPr>
                <p:cNvPr id="3091" name="Picture 10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7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Picture 10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8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3" name="Picture 103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65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4" name="Picture 104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2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5" name="Picture 105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59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6" name="Picture 106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06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7" name="Picture 107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53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8" name="Picture 108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0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9" name="Picture 109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0" name="Picture 110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94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1" name="Picture 111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0" y="0"/>
                  <a:ext cx="53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2" name="Picture 112" descr="Escudo de España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22641"/>
                <a:stretch>
                  <a:fillRect/>
                </a:stretch>
              </p:blipFill>
              <p:spPr bwMode="auto">
                <a:xfrm>
                  <a:off x="0" y="0"/>
                  <a:ext cx="41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0" y="0"/>
              <a:ext cx="528" cy="4321"/>
            </a:xfrm>
            <a:prstGeom prst="rect">
              <a:avLst/>
            </a:prstGeom>
            <a:solidFill>
              <a:srgbClr val="F6DB00"/>
            </a:solidFill>
            <a:ln w="9525">
              <a:solidFill>
                <a:srgbClr val="F6DB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dirty="0"/>
            </a:p>
          </p:txBody>
        </p:sp>
        <p:pic>
          <p:nvPicPr>
            <p:cNvPr id="3082" name="Picture 114" descr="Ministerio de Defensa AMARILLO horizontal forma envolvent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537"/>
              <a:ext cx="110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74" r:id="rId14"/>
    <p:sldLayoutId id="2147483695" r:id="rId15"/>
    <p:sldLayoutId id="2147483696" r:id="rId16"/>
    <p:sldLayoutId id="214748369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21" Type="http://schemas.openxmlformats.org/officeDocument/2006/relationships/image" Target="../media/image42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24" Type="http://schemas.openxmlformats.org/officeDocument/2006/relationships/image" Target="../media/image45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23" Type="http://schemas.openxmlformats.org/officeDocument/2006/relationships/image" Target="../media/image44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18" Type="http://schemas.openxmlformats.org/officeDocument/2006/relationships/image" Target="../media/image73.emf"/><Relationship Id="rId3" Type="http://schemas.openxmlformats.org/officeDocument/2006/relationships/image" Target="../media/image58.emf"/><Relationship Id="rId21" Type="http://schemas.openxmlformats.org/officeDocument/2006/relationships/image" Target="../media/image76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17" Type="http://schemas.openxmlformats.org/officeDocument/2006/relationships/image" Target="../media/image72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71.emf"/><Relationship Id="rId20" Type="http://schemas.openxmlformats.org/officeDocument/2006/relationships/image" Target="../media/image7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19" Type="http://schemas.openxmlformats.org/officeDocument/2006/relationships/image" Target="../media/image74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Relationship Id="rId1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uadroTexto">
            <a:extLst>
              <a:ext uri="{FF2B5EF4-FFF2-40B4-BE49-F238E27FC236}">
                <a16:creationId xmlns:a16="http://schemas.microsoft.com/office/drawing/2014/main" xmlns="" id="{17DF5CDE-9661-44AA-A1CD-4623881ED57A}"/>
              </a:ext>
            </a:extLst>
          </p:cNvPr>
          <p:cNvSpPr txBox="1"/>
          <p:nvPr/>
        </p:nvSpPr>
        <p:spPr>
          <a:xfrm>
            <a:off x="1043608" y="1772816"/>
            <a:ext cx="7801751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kern="0" dirty="0">
                <a:solidFill>
                  <a:srgbClr val="334E6F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EL MODELO DE CARRERA Y ENSEÑANZA MILITAR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334E6F"/>
              </a:solidFill>
              <a:effectLst/>
              <a:uLnTx/>
              <a:uFillTx/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32040" y="5573221"/>
            <a:ext cx="4032448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defTabSz="762000" eaLnBrk="0" hangingPunct="0"/>
            <a:r>
              <a:rPr lang="es-E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Subdirección General de Enseñanza Militar</a:t>
            </a:r>
          </a:p>
          <a:p>
            <a:pPr algn="r" defTabSz="762000" eaLnBrk="0" hangingPunct="0">
              <a:spcBef>
                <a:spcPct val="0"/>
              </a:spcBef>
              <a:buClrTx/>
            </a:pPr>
            <a:endParaRPr lang="es-ES_tradnl" sz="14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algn="r" defTabSz="762000" eaLnBrk="0" hangingPunct="0">
              <a:spcBef>
                <a:spcPct val="0"/>
              </a:spcBef>
              <a:buClrTx/>
            </a:pPr>
            <a:r>
              <a:rPr lang="es-ES_tradnl" sz="1400" b="1" dirty="0">
                <a:latin typeface="Century Gothic" panose="020B0502020202020204" pitchFamily="34" charset="0"/>
                <a:cs typeface="Calibri" pitchFamily="34" charset="0"/>
              </a:rPr>
              <a:t>20 de mayo de 2020</a:t>
            </a:r>
          </a:p>
        </p:txBody>
      </p:sp>
      <p:grpSp>
        <p:nvGrpSpPr>
          <p:cNvPr id="7" name="20 Grupo"/>
          <p:cNvGrpSpPr/>
          <p:nvPr/>
        </p:nvGrpSpPr>
        <p:grpSpPr>
          <a:xfrm>
            <a:off x="1704123" y="3453199"/>
            <a:ext cx="6480720" cy="648072"/>
            <a:chOff x="3635896" y="3212976"/>
            <a:chExt cx="2376264" cy="648072"/>
          </a:xfrm>
        </p:grpSpPr>
        <p:sp>
          <p:nvSpPr>
            <p:cNvPr id="10" name="17 Rectángulo redondeado"/>
            <p:cNvSpPr/>
            <p:nvPr/>
          </p:nvSpPr>
          <p:spPr bwMode="auto">
            <a:xfrm>
              <a:off x="3671900" y="3212976"/>
              <a:ext cx="2304256" cy="648072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3635896" y="3253049"/>
              <a:ext cx="2376264" cy="46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s-ES_tradnl" sz="3200" b="1" kern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FIRA CAMPUS VIRTUAL 2020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2138136" y="3987679"/>
            <a:ext cx="5076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DIRECCIÓN GENERAL DE RECLUTAMIENTO Y ENSEÑANZA MILITAR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6E981FC6-42CF-498F-BD8A-1BE06E68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</p:spTree>
    <p:extLst>
      <p:ext uri="{BB962C8B-B14F-4D97-AF65-F5344CB8AC3E}">
        <p14:creationId xmlns:p14="http://schemas.microsoft.com/office/powerpoint/2010/main" val="28356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862365" y="1484784"/>
            <a:ext cx="8281635" cy="4742537"/>
            <a:chOff x="739259" y="1113733"/>
            <a:chExt cx="8281635" cy="401561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923969" y="1113733"/>
              <a:ext cx="3599824" cy="938588"/>
              <a:chOff x="1369" y="406"/>
              <a:chExt cx="2909" cy="729"/>
            </a:xfrm>
          </p:grpSpPr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369" y="799"/>
                <a:ext cx="2909" cy="336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1425" y="866"/>
                <a:ext cx="484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1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1970" y="866"/>
                <a:ext cx="484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2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2550" y="866"/>
                <a:ext cx="484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3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3131" y="866"/>
                <a:ext cx="484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4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3711" y="866"/>
                <a:ext cx="484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5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1369" y="406"/>
                <a:ext cx="2909" cy="223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Cursos 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académicos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7909960" y="2196614"/>
              <a:ext cx="1110934" cy="2088000"/>
              <a:chOff x="4530" y="1328"/>
              <a:chExt cx="1221" cy="144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auto">
              <a:xfrm>
                <a:off x="4791" y="1837"/>
                <a:ext cx="960" cy="432"/>
              </a:xfrm>
              <a:prstGeom prst="homePlate">
                <a:avLst>
                  <a:gd name="adj" fmla="val 55556"/>
                </a:avLst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Escala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Oficiales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AutoShape 25"/>
              <p:cNvSpPr>
                <a:spLocks/>
              </p:cNvSpPr>
              <p:nvPr/>
            </p:nvSpPr>
            <p:spPr bwMode="auto">
              <a:xfrm>
                <a:off x="4530" y="1328"/>
                <a:ext cx="192" cy="1440"/>
              </a:xfrm>
              <a:prstGeom prst="rightBrace">
                <a:avLst>
                  <a:gd name="adj1" fmla="val 62500"/>
                  <a:gd name="adj2" fmla="val 50000"/>
                </a:avLst>
              </a:prstGeom>
              <a:noFill/>
              <a:ln w="38100">
                <a:solidFill>
                  <a:srgbClr val="4472C4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3923928" y="2195164"/>
              <a:ext cx="3528392" cy="2104673"/>
            </a:xfrm>
            <a:prstGeom prst="rect">
              <a:avLst/>
            </a:prstGeom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ACADEMIAS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MILITARES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739259" y="2195164"/>
              <a:ext cx="215190" cy="2032665"/>
            </a:xfrm>
            <a:prstGeom prst="rect">
              <a:avLst/>
            </a:prstGeom>
            <a:solidFill>
              <a:srgbClr val="E7E6E6">
                <a:lumMod val="75000"/>
                <a:lumOff val="25000"/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v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</a:rPr>
                <a:t>d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3579717" y="2195165"/>
              <a:ext cx="237519" cy="2104673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ó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n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917109" y="3229213"/>
              <a:ext cx="3503973" cy="1070623"/>
            </a:xfrm>
            <a:prstGeom prst="rect">
              <a:avLst/>
            </a:prstGeom>
            <a:solidFill>
              <a:srgbClr val="FFCC99"/>
            </a:soli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CENTROS UNIVERSITARIOS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DE LA DEFENSA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(CUD,s)</a:t>
              </a:r>
            </a:p>
          </p:txBody>
        </p:sp>
        <p:grpSp>
          <p:nvGrpSpPr>
            <p:cNvPr id="12" name="25 Grupo"/>
            <p:cNvGrpSpPr/>
            <p:nvPr/>
          </p:nvGrpSpPr>
          <p:grpSpPr>
            <a:xfrm>
              <a:off x="993203" y="3300050"/>
              <a:ext cx="2724653" cy="1829300"/>
              <a:chOff x="1281235" y="3849821"/>
              <a:chExt cx="2724653" cy="1829300"/>
            </a:xfrm>
          </p:grpSpPr>
          <p:sp>
            <p:nvSpPr>
              <p:cNvPr id="16" name="27 Rectángulo"/>
              <p:cNvSpPr/>
              <p:nvPr/>
            </p:nvSpPr>
            <p:spPr>
              <a:xfrm>
                <a:off x="1344015" y="4293357"/>
                <a:ext cx="2661873" cy="117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Wingdings"/>
                  </a:rPr>
                  <a:t>Reconocimiento Médico</a:t>
                </a:r>
                <a:endParaRPr kumimoji="0" lang="en-US" sz="1401" b="0" i="1" u="none" strike="noStrike" kern="0" cap="none" spc="0" normalizeH="0" baseline="0" noProof="0" dirty="0">
                  <a:ln>
                    <a:noFill/>
                  </a:ln>
                  <a:solidFill>
                    <a:srgbClr val="0000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Pruebas físicas</a:t>
                </a: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Psicotécnico</a:t>
                </a: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Examen de inglés</a:t>
                </a: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Edad: 18 cumplidos y menos de 21 años</a:t>
                </a:r>
              </a:p>
            </p:txBody>
          </p:sp>
          <p:sp>
            <p:nvSpPr>
              <p:cNvPr id="17" name="7 Rectángulo"/>
              <p:cNvSpPr>
                <a:spLocks noChangeArrowheads="1"/>
              </p:cNvSpPr>
              <p:nvPr/>
            </p:nvSpPr>
            <p:spPr bwMode="auto">
              <a:xfrm>
                <a:off x="1685558" y="4061301"/>
                <a:ext cx="1755224" cy="307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1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APTO o NO APTO:</a:t>
                </a:r>
              </a:p>
            </p:txBody>
          </p:sp>
          <p:sp>
            <p:nvSpPr>
              <p:cNvPr id="18" name="30 Elipse"/>
              <p:cNvSpPr/>
              <p:nvPr/>
            </p:nvSpPr>
            <p:spPr>
              <a:xfrm>
                <a:off x="1281235" y="3849821"/>
                <a:ext cx="2520000" cy="1829300"/>
              </a:xfrm>
              <a:prstGeom prst="ellipse">
                <a:avLst/>
              </a:prstGeom>
              <a:noFill/>
              <a:ln>
                <a:solidFill>
                  <a:sysClr val="windowText" lastClr="000000">
                    <a:lumMod val="50000"/>
                  </a:sys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31 Rectángulo"/>
            <p:cNvSpPr/>
            <p:nvPr/>
          </p:nvSpPr>
          <p:spPr>
            <a:xfrm>
              <a:off x="1055984" y="2150238"/>
              <a:ext cx="1855084" cy="390903"/>
            </a:xfrm>
            <a:prstGeom prst="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Prueba  Acceso Universidad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33 Flecha a la derecha con bandas"/>
            <p:cNvSpPr/>
            <p:nvPr/>
          </p:nvSpPr>
          <p:spPr>
            <a:xfrm>
              <a:off x="3035838" y="2155000"/>
              <a:ext cx="468000" cy="360000"/>
            </a:xfrm>
            <a:prstGeom prst="stripedRightArrow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10 Rectángulo"/>
            <p:cNvSpPr>
              <a:spLocks noChangeArrowheads="1"/>
            </p:cNvSpPr>
            <p:nvPr/>
          </p:nvSpPr>
          <p:spPr bwMode="auto">
            <a:xfrm>
              <a:off x="1136526" y="2560807"/>
              <a:ext cx="2329761" cy="4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MEJORES PUNTUACIONES</a:t>
              </a:r>
            </a:p>
          </p:txBody>
        </p:sp>
      </p:grpSp>
      <p:sp>
        <p:nvSpPr>
          <p:cNvPr id="28" name="32 CuadroTexto"/>
          <p:cNvSpPr txBox="1"/>
          <p:nvPr/>
        </p:nvSpPr>
        <p:spPr>
          <a:xfrm>
            <a:off x="1194315" y="2085699"/>
            <a:ext cx="2733538" cy="523220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10" dirty="0">
                <a:ln w="9525">
                  <a:noFill/>
                  <a:round/>
                  <a:headEnd/>
                  <a:tailEnd/>
                </a:ln>
                <a:solidFill>
                  <a:srgbClr val="0000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LAS ACADEMIAS MILITARES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4031728" y="3933712"/>
            <a:ext cx="3725511" cy="2542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931244" y="3340095"/>
            <a:ext cx="898003" cy="369332"/>
          </a:xfrm>
          <a:prstGeom prst="rect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Oficial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726195" y="4715852"/>
            <a:ext cx="1308099" cy="369332"/>
          </a:xfrm>
          <a:prstGeom prst="rect">
            <a:avLst/>
          </a:prstGeom>
          <a:solidFill>
            <a:srgbClr val="FFCC9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Graduado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3" name="10 Rectángulo"/>
          <p:cNvSpPr>
            <a:spLocks noChangeArrowheads="1"/>
          </p:cNvSpPr>
          <p:nvPr/>
        </p:nvSpPr>
        <p:spPr bwMode="auto">
          <a:xfrm>
            <a:off x="2195736" y="3608066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89 CuadroTexto">
            <a:extLst>
              <a:ext uri="{FF2B5EF4-FFF2-40B4-BE49-F238E27FC236}">
                <a16:creationId xmlns:a16="http://schemas.microsoft.com/office/drawing/2014/main" xmlns="" id="{1F84F82B-E069-405F-8D90-EAFCF6C88A54}"/>
              </a:ext>
            </a:extLst>
          </p:cNvPr>
          <p:cNvSpPr txBox="1"/>
          <p:nvPr/>
        </p:nvSpPr>
        <p:spPr>
          <a:xfrm>
            <a:off x="1835696" y="663079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SIN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xmlns="" id="{89636139-27C3-45B1-9F31-0CEB9415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C5BA0262-308F-48A4-B13A-1F14E8F10D9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52747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sp>
        <p:nvSpPr>
          <p:cNvPr id="7" name="31 Conector"/>
          <p:cNvSpPr/>
          <p:nvPr/>
        </p:nvSpPr>
        <p:spPr bwMode="auto">
          <a:xfrm>
            <a:off x="5061998" y="2778954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defTabSz="914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kern="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89248" y="2889058"/>
            <a:ext cx="1472750" cy="24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ZARAGOZA</a:t>
            </a:r>
          </a:p>
        </p:txBody>
      </p:sp>
      <p:cxnSp>
        <p:nvCxnSpPr>
          <p:cNvPr id="9" name="37 Conector recto"/>
          <p:cNvCxnSpPr/>
          <p:nvPr/>
        </p:nvCxnSpPr>
        <p:spPr bwMode="auto">
          <a:xfrm flipH="1">
            <a:off x="3154770" y="1691372"/>
            <a:ext cx="828334" cy="878341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576B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670" y="2207119"/>
            <a:ext cx="3385189" cy="5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52 Rectángulo"/>
          <p:cNvSpPr/>
          <p:nvPr/>
        </p:nvSpPr>
        <p:spPr>
          <a:xfrm>
            <a:off x="3989161" y="1971705"/>
            <a:ext cx="3285073" cy="709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MILITAR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1195" y="2571480"/>
            <a:ext cx="2649103" cy="1200329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GRADO UNIVERSITARIO: </a:t>
            </a:r>
            <a:r>
              <a:rPr lang="es-ES" b="1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INGENIERÍA DE ORGANIZACIÓN INDUSTRIAL</a:t>
            </a:r>
          </a:p>
        </p:txBody>
      </p:sp>
      <p:pic>
        <p:nvPicPr>
          <p:cNvPr id="39" name="Picture 14" descr="IFOR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63" y="4168680"/>
            <a:ext cx="2983298" cy="2191293"/>
          </a:xfrm>
          <a:prstGeom prst="rect">
            <a:avLst/>
          </a:prstGeom>
          <a:noFill/>
        </p:spPr>
      </p:pic>
      <p:sp>
        <p:nvSpPr>
          <p:cNvPr id="21" name="Rectángulo 20"/>
          <p:cNvSpPr/>
          <p:nvPr/>
        </p:nvSpPr>
        <p:spPr>
          <a:xfrm>
            <a:off x="386358" y="1342225"/>
            <a:ext cx="352340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</a:pPr>
            <a:r>
              <a:rPr lang="es-E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EJÉRCITO DE TIERRA</a:t>
            </a:r>
          </a:p>
          <a:p>
            <a:pPr marL="285750" indent="-285750">
              <a:spcBef>
                <a:spcPct val="20000"/>
              </a:spcBef>
            </a:pPr>
            <a:r>
              <a:rPr lang="es-ES" sz="2400" b="1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(5 AÑOS - 378 ECS)</a:t>
            </a:r>
            <a:endParaRPr lang="es-ES" sz="2400" b="1" dirty="0">
              <a:solidFill>
                <a:srgbClr val="003300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788024" y="3426321"/>
            <a:ext cx="3437166" cy="3139321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66889"/>
              </p:ext>
            </p:extLst>
          </p:nvPr>
        </p:nvGraphicFramePr>
        <p:xfrm>
          <a:off x="4959770" y="3836541"/>
          <a:ext cx="30755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Caballería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Artillería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Aviación del</a:t>
                      </a:r>
                      <a:r>
                        <a:rPr lang="es-E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3" name="Picture 7" descr="tag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1845" y="1510502"/>
            <a:ext cx="1413224" cy="1553825"/>
          </a:xfrm>
          <a:prstGeom prst="rect">
            <a:avLst/>
          </a:prstGeom>
          <a:noFill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102" y="1132160"/>
            <a:ext cx="3385189" cy="11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52 Rectángulo"/>
          <p:cNvSpPr/>
          <p:nvPr/>
        </p:nvSpPr>
        <p:spPr>
          <a:xfrm>
            <a:off x="3895102" y="980728"/>
            <a:ext cx="3285073" cy="11598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CENTRO UNIVERSITARIO ADSCRITO A LA UNIVERSIDAD DE ZARAGOZA</a:t>
            </a:r>
          </a:p>
        </p:txBody>
      </p:sp>
      <p:cxnSp>
        <p:nvCxnSpPr>
          <p:cNvPr id="48" name="37 Conector recto"/>
          <p:cNvCxnSpPr>
            <a:endCxn id="41" idx="0"/>
          </p:cNvCxnSpPr>
          <p:nvPr/>
        </p:nvCxnSpPr>
        <p:spPr bwMode="auto">
          <a:xfrm>
            <a:off x="5753982" y="2631548"/>
            <a:ext cx="752625" cy="794773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576B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637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sp>
        <p:nvSpPr>
          <p:cNvPr id="3" name="21 Conector"/>
          <p:cNvSpPr/>
          <p:nvPr/>
        </p:nvSpPr>
        <p:spPr bwMode="auto">
          <a:xfrm>
            <a:off x="2207638" y="2538484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defTabSz="914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kern="0" dirty="0">
              <a:solidFill>
                <a:srgbClr val="000000"/>
              </a:solidFill>
            </a:endParaRPr>
          </a:p>
        </p:txBody>
      </p:sp>
      <p:sp>
        <p:nvSpPr>
          <p:cNvPr id="22" name="71 CuadroTexto"/>
          <p:cNvSpPr txBox="1"/>
          <p:nvPr/>
        </p:nvSpPr>
        <p:spPr>
          <a:xfrm>
            <a:off x="638956" y="2444474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Marín</a:t>
            </a:r>
          </a:p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(PONTEVEDRA)</a:t>
            </a:r>
          </a:p>
        </p:txBody>
      </p:sp>
      <p:cxnSp>
        <p:nvCxnSpPr>
          <p:cNvPr id="23" name="53 Conector recto"/>
          <p:cNvCxnSpPr/>
          <p:nvPr/>
        </p:nvCxnSpPr>
        <p:spPr bwMode="auto">
          <a:xfrm flipH="1">
            <a:off x="2473466" y="2412714"/>
            <a:ext cx="582581" cy="2168414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3535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upo 23"/>
          <p:cNvGrpSpPr/>
          <p:nvPr/>
        </p:nvGrpSpPr>
        <p:grpSpPr>
          <a:xfrm>
            <a:off x="342002" y="2001566"/>
            <a:ext cx="3526973" cy="447137"/>
            <a:chOff x="206786" y="2456009"/>
            <a:chExt cx="2772861" cy="488273"/>
          </a:xfrm>
        </p:grpSpPr>
        <p:pic>
          <p:nvPicPr>
            <p:cNvPr id="2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00CC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06786" y="2456009"/>
              <a:ext cx="2772861" cy="48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36 Rectángulo"/>
            <p:cNvSpPr/>
            <p:nvPr/>
          </p:nvSpPr>
          <p:spPr>
            <a:xfrm>
              <a:off x="406199" y="2477678"/>
              <a:ext cx="2276981" cy="403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4" lvl="1" indent="-57154" defTabSz="444535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000" dirty="0">
                  <a:solidFill>
                    <a:prstClr val="white"/>
                  </a:solidFill>
                  <a:latin typeface="Calibri" pitchFamily="34" charset="0"/>
                  <a:cs typeface="Lucida Sans Unicode" pitchFamily="34" charset="0"/>
                </a:rPr>
                <a:t>ESCUELA NAVAL MILITAR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931700" y="2538484"/>
            <a:ext cx="2649103" cy="646331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Lucida Sans Unicode" pitchFamily="34" charset="0"/>
              </a:rPr>
              <a:t>GRADO UNIVERSITARIO: </a:t>
            </a:r>
            <a:r>
              <a:rPr lang="es-ES" b="1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Lucida Sans Unicode" pitchFamily="34" charset="0"/>
              </a:rPr>
              <a:t>INGENIERÍA MECÁNICA</a:t>
            </a:r>
          </a:p>
        </p:txBody>
      </p:sp>
      <p:pic>
        <p:nvPicPr>
          <p:cNvPr id="31" name="Picture 5" descr="a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800" y="3583217"/>
            <a:ext cx="2340905" cy="2904157"/>
          </a:xfrm>
          <a:prstGeom prst="rect">
            <a:avLst/>
          </a:prstGeom>
          <a:noFill/>
        </p:spPr>
      </p:pic>
      <p:sp>
        <p:nvSpPr>
          <p:cNvPr id="32" name="Rectángulo 31"/>
          <p:cNvSpPr/>
          <p:nvPr/>
        </p:nvSpPr>
        <p:spPr>
          <a:xfrm>
            <a:off x="5319496" y="1295800"/>
            <a:ext cx="328942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s-E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ARMADA</a:t>
            </a:r>
          </a:p>
          <a:p>
            <a:pPr marL="285750" indent="-285750">
              <a:spcBef>
                <a:spcPct val="20000"/>
              </a:spcBef>
            </a:pPr>
            <a:r>
              <a:rPr lang="es-E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 AÑOS - 355 ECTS)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39552" y="4554994"/>
            <a:ext cx="3323892" cy="1754326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54283"/>
              </p:ext>
            </p:extLst>
          </p:nvPr>
        </p:nvGraphicFramePr>
        <p:xfrm>
          <a:off x="667425" y="4991206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2002" y="1340413"/>
            <a:ext cx="3526973" cy="64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ángulo 20"/>
          <p:cNvSpPr/>
          <p:nvPr/>
        </p:nvSpPr>
        <p:spPr>
          <a:xfrm>
            <a:off x="269778" y="1340768"/>
            <a:ext cx="36541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CENTRO UNIVERSITARIO ADSCRITO A LA UNIVERSIDAD DE VIGO</a:t>
            </a:r>
          </a:p>
        </p:txBody>
      </p:sp>
      <p:cxnSp>
        <p:nvCxnSpPr>
          <p:cNvPr id="43" name="53 Conector recto"/>
          <p:cNvCxnSpPr/>
          <p:nvPr/>
        </p:nvCxnSpPr>
        <p:spPr bwMode="auto">
          <a:xfrm>
            <a:off x="3797413" y="1627463"/>
            <a:ext cx="2134287" cy="1091683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3535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4" descr="Enseñ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3881" y="2669499"/>
            <a:ext cx="1635458" cy="2790500"/>
          </a:xfrm>
          <a:prstGeom prst="rect">
            <a:avLst/>
          </a:prstGeom>
          <a:noFill/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FD5CE433-3E26-401C-AD64-4D48FAF5F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</p:spTree>
    <p:extLst>
      <p:ext uri="{BB962C8B-B14F-4D97-AF65-F5344CB8AC3E}">
        <p14:creationId xmlns:p14="http://schemas.microsoft.com/office/powerpoint/2010/main" val="232051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124744"/>
            <a:ext cx="8478470" cy="5445224"/>
          </a:xfrm>
          <a:prstGeom prst="rect">
            <a:avLst/>
          </a:prstGeom>
          <a:noFill/>
        </p:spPr>
      </p:pic>
      <p:sp>
        <p:nvSpPr>
          <p:cNvPr id="4" name="25 Conector"/>
          <p:cNvSpPr/>
          <p:nvPr/>
        </p:nvSpPr>
        <p:spPr bwMode="auto">
          <a:xfrm>
            <a:off x="5607389" y="4698724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defTabSz="914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kern="0" dirty="0">
              <a:solidFill>
                <a:srgbClr val="000000"/>
              </a:solidFill>
            </a:endParaRPr>
          </a:p>
        </p:txBody>
      </p:sp>
      <p:cxnSp>
        <p:nvCxnSpPr>
          <p:cNvPr id="5" name="26 Conector recto"/>
          <p:cNvCxnSpPr/>
          <p:nvPr/>
        </p:nvCxnSpPr>
        <p:spPr bwMode="auto">
          <a:xfrm flipH="1">
            <a:off x="4485754" y="2135973"/>
            <a:ext cx="378948" cy="1021728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88834" y="4611674"/>
            <a:ext cx="2068947" cy="3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dirty="0">
                <a:solidFill>
                  <a:srgbClr val="000000"/>
                </a:solidFill>
                <a:latin typeface="Calibri"/>
              </a:rPr>
              <a:t>San Javier (MURCIA)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252" y="3100230"/>
            <a:ext cx="3086091" cy="51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47 Rectángulo"/>
          <p:cNvSpPr/>
          <p:nvPr/>
        </p:nvSpPr>
        <p:spPr>
          <a:xfrm>
            <a:off x="4067944" y="2852936"/>
            <a:ext cx="326940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114310" lvl="1" indent="-114310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sz="1200" b="1" kern="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DEL AIRE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57209" y="4934716"/>
            <a:ext cx="3073373" cy="923330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>GRADO UNIVERSITARIO: </a:t>
            </a:r>
            <a:r>
              <a:rPr lang="es-ES" b="1" kern="0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>INGENIERÍA DE ORGANIZACIÓN INDUSTRIAL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79512" y="1256457"/>
            <a:ext cx="352340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EJÉRCITO DEL AIRE</a:t>
            </a:r>
          </a:p>
          <a:p>
            <a:pPr marL="285750" indent="-285750">
              <a:spcBef>
                <a:spcPct val="20000"/>
              </a:spcBef>
            </a:pPr>
            <a:r>
              <a:rPr lang="es-ES" sz="2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AÑOS - 350 ECTS)</a:t>
            </a:r>
            <a:endParaRPr lang="es-E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848508" y="1268760"/>
            <a:ext cx="3323892" cy="1754326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06981"/>
              </p:ext>
            </p:extLst>
          </p:nvPr>
        </p:nvGraphicFramePr>
        <p:xfrm>
          <a:off x="4976381" y="1704972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Vuelo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Defensa y Control Aéreo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8" name="22 Imagen" descr="AV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745" y="2331382"/>
            <a:ext cx="3286216" cy="2433271"/>
          </a:xfrm>
          <a:prstGeom prst="rect">
            <a:avLst/>
          </a:prstGeom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789" y="3591963"/>
            <a:ext cx="3086091" cy="9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7 Rectángulo"/>
          <p:cNvSpPr/>
          <p:nvPr/>
        </p:nvSpPr>
        <p:spPr>
          <a:xfrm>
            <a:off x="4108866" y="3304079"/>
            <a:ext cx="326940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114310" lvl="1" indent="-114310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CENTRO UNIVERSITARIO ADSCRITO A LA UNIVERSIDAD POLITÉCNICA DE CARTAGENA</a:t>
            </a:r>
          </a:p>
        </p:txBody>
      </p:sp>
      <p:cxnSp>
        <p:nvCxnSpPr>
          <p:cNvPr id="42" name="26 Conector recto"/>
          <p:cNvCxnSpPr>
            <a:endCxn id="36" idx="3"/>
          </p:cNvCxnSpPr>
          <p:nvPr/>
        </p:nvCxnSpPr>
        <p:spPr bwMode="auto">
          <a:xfrm flipH="1">
            <a:off x="3830582" y="4449168"/>
            <a:ext cx="2045847" cy="947213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45" y="5006852"/>
            <a:ext cx="3203095" cy="1473424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3DE848C9-D066-4966-A998-42946A97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</p:spTree>
    <p:extLst>
      <p:ext uri="{BB962C8B-B14F-4D97-AF65-F5344CB8AC3E}">
        <p14:creationId xmlns:p14="http://schemas.microsoft.com/office/powerpoint/2010/main" val="77980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sp>
        <p:nvSpPr>
          <p:cNvPr id="7" name="31 Conector"/>
          <p:cNvSpPr/>
          <p:nvPr/>
        </p:nvSpPr>
        <p:spPr bwMode="auto">
          <a:xfrm>
            <a:off x="4887309" y="2754508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defTabSz="914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kern="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18588" y="2460534"/>
            <a:ext cx="1472750" cy="24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ZARAGOZA</a:t>
            </a: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284" y="2100889"/>
            <a:ext cx="3385189" cy="6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52 Rectángulo"/>
          <p:cNvSpPr/>
          <p:nvPr/>
        </p:nvSpPr>
        <p:spPr>
          <a:xfrm>
            <a:off x="5488775" y="1810602"/>
            <a:ext cx="3285073" cy="709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DE OFICIALES DE LA GUARDIA CIVIL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73177" y="3600210"/>
            <a:ext cx="2649103" cy="923330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GRADO UNIVERSITARIO: </a:t>
            </a:r>
            <a:r>
              <a:rPr lang="es-ES" b="1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INGENIERÍA DE LA SEGURIDAD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2003" y="1227980"/>
            <a:ext cx="260146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s-E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GUARDIA CIVIL</a:t>
            </a:r>
          </a:p>
          <a:p>
            <a:pPr marL="285750" indent="-285750">
              <a:spcBef>
                <a:spcPct val="20000"/>
              </a:spcBef>
            </a:pPr>
            <a:r>
              <a:rPr lang="es-ES" sz="2400" b="1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(5 AÑOS - 380 ECS)</a:t>
            </a:r>
            <a:endParaRPr lang="es-ES" sz="2400" b="1" dirty="0">
              <a:solidFill>
                <a:srgbClr val="003300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383306" y="3118550"/>
            <a:ext cx="3437166" cy="1200329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1316"/>
              </p:ext>
            </p:extLst>
          </p:nvPr>
        </p:nvGraphicFramePr>
        <p:xfrm>
          <a:off x="5485302" y="3487259"/>
          <a:ext cx="32572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LA G.C.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33" y="2291268"/>
            <a:ext cx="3385189" cy="11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52 Rectángulo"/>
          <p:cNvSpPr/>
          <p:nvPr/>
        </p:nvSpPr>
        <p:spPr>
          <a:xfrm>
            <a:off x="223933" y="2139836"/>
            <a:ext cx="3285073" cy="11598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CENTRO UNIVERSITARIO ADSCRITO A LA UNIVERSIDAD CARLOS III DE MADRID</a:t>
            </a:r>
          </a:p>
        </p:txBody>
      </p:sp>
      <p:cxnSp>
        <p:nvCxnSpPr>
          <p:cNvPr id="48" name="37 Conector recto"/>
          <p:cNvCxnSpPr/>
          <p:nvPr/>
        </p:nvCxnSpPr>
        <p:spPr bwMode="auto">
          <a:xfrm flipV="1">
            <a:off x="1699444" y="3257796"/>
            <a:ext cx="167025" cy="326470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576B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11" y="1288150"/>
            <a:ext cx="3385189" cy="5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52 Rectángulo"/>
          <p:cNvSpPr/>
          <p:nvPr/>
        </p:nvSpPr>
        <p:spPr>
          <a:xfrm>
            <a:off x="5466802" y="1052736"/>
            <a:ext cx="3285073" cy="709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MILITAR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945703" y="167199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42 CuadroTexto"/>
          <p:cNvSpPr txBox="1"/>
          <p:nvPr/>
        </p:nvSpPr>
        <p:spPr>
          <a:xfrm>
            <a:off x="3739289" y="3844017"/>
            <a:ext cx="1152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Aranjuez</a:t>
            </a:r>
          </a:p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(MADRID)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21867" y="446122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94645" y="4912675"/>
            <a:ext cx="2649103" cy="923330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MÁSTER UNIVERSITARIO: </a:t>
            </a:r>
            <a:r>
              <a:rPr lang="es-ES" b="1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Dirección Operativa de la Seguridad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18" y="4880129"/>
            <a:ext cx="2706326" cy="15223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3" y="4544389"/>
            <a:ext cx="3274409" cy="1917663"/>
          </a:xfrm>
          <a:prstGeom prst="rect">
            <a:avLst/>
          </a:prstGeom>
        </p:spPr>
      </p:pic>
      <p:cxnSp>
        <p:nvCxnSpPr>
          <p:cNvPr id="34" name="37 Conector recto"/>
          <p:cNvCxnSpPr>
            <a:stCxn id="41" idx="0"/>
          </p:cNvCxnSpPr>
          <p:nvPr/>
        </p:nvCxnSpPr>
        <p:spPr bwMode="auto">
          <a:xfrm flipV="1">
            <a:off x="7101889" y="2666797"/>
            <a:ext cx="81378" cy="451753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576B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5372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cxnSp>
        <p:nvCxnSpPr>
          <p:cNvPr id="11" name="30 Conector recto"/>
          <p:cNvCxnSpPr>
            <a:stCxn id="35" idx="0"/>
          </p:cNvCxnSpPr>
          <p:nvPr/>
        </p:nvCxnSpPr>
        <p:spPr bwMode="auto">
          <a:xfrm flipV="1">
            <a:off x="2339752" y="5490115"/>
            <a:ext cx="0" cy="360601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FF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89578"/>
            <a:ext cx="3744416" cy="6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67 Rectángulo"/>
          <p:cNvSpPr/>
          <p:nvPr/>
        </p:nvSpPr>
        <p:spPr>
          <a:xfrm>
            <a:off x="467544" y="4288641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ACADEMIA CENTRAL DE LA DEFENSA</a:t>
            </a:r>
          </a:p>
        </p:txBody>
      </p:sp>
      <p:sp>
        <p:nvSpPr>
          <p:cNvPr id="28" name="42 CuadroTexto"/>
          <p:cNvSpPr txBox="1"/>
          <p:nvPr/>
        </p:nvSpPr>
        <p:spPr>
          <a:xfrm>
            <a:off x="4392200" y="351793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MADRID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02657" y="5850716"/>
            <a:ext cx="2874190" cy="523220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>
                <a:ea typeface="Calibri" panose="020F0502020204030204" pitchFamily="34" charset="0"/>
              </a:rPr>
              <a:t>GRADO UNIVERSITARIO</a:t>
            </a:r>
            <a:r>
              <a:rPr lang="es-ES" sz="1400" b="1" dirty="0">
                <a:ea typeface="Calibri" panose="020F0502020204030204" pitchFamily="34" charset="0"/>
              </a:rPr>
              <a:t>: MEDICINA</a:t>
            </a:r>
          </a:p>
        </p:txBody>
      </p: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81183"/>
            <a:ext cx="3744416" cy="80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67 Rectángulo"/>
          <p:cNvSpPr/>
          <p:nvPr/>
        </p:nvSpPr>
        <p:spPr>
          <a:xfrm>
            <a:off x="539552" y="484378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CENTRO UNIVERSITARIO ADSCRITO A LA UNIVERSIDAD DE ALCALÁ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76073" y="4904000"/>
            <a:ext cx="3323892" cy="1477328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52717"/>
              </p:ext>
            </p:extLst>
          </p:nvPr>
        </p:nvGraphicFramePr>
        <p:xfrm>
          <a:off x="5482240" y="5328475"/>
          <a:ext cx="3122208" cy="81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016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671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2" name="30 Conector recto"/>
          <p:cNvCxnSpPr/>
          <p:nvPr/>
        </p:nvCxnSpPr>
        <p:spPr bwMode="auto">
          <a:xfrm>
            <a:off x="4108808" y="4430283"/>
            <a:ext cx="1267265" cy="448041"/>
          </a:xfrm>
          <a:prstGeom prst="line">
            <a:avLst/>
          </a:prstGeom>
          <a:solidFill>
            <a:srgbClr val="4F81BD"/>
          </a:solidFill>
          <a:ln w="63500" cap="flat" cmpd="sng" algn="ctr">
            <a:solidFill>
              <a:srgbClr val="FF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ángulo 43"/>
          <p:cNvSpPr/>
          <p:nvPr/>
        </p:nvSpPr>
        <p:spPr>
          <a:xfrm>
            <a:off x="5210531" y="1249823"/>
            <a:ext cx="352340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CUERPOS COMUNES</a:t>
            </a:r>
          </a:p>
          <a:p>
            <a:pPr marL="285750" indent="-285750">
              <a:spcBef>
                <a:spcPct val="20000"/>
              </a:spcBef>
            </a:pPr>
            <a:r>
              <a:rPr lang="es-E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(6 AÑOS - 456 ECTS)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144" y="2397172"/>
            <a:ext cx="3402609" cy="226840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7" y="1360739"/>
            <a:ext cx="3876199" cy="18218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 bwMode="auto">
          <a:xfrm>
            <a:off x="516001" y="3350304"/>
            <a:ext cx="3623951" cy="536963"/>
          </a:xfrm>
          <a:prstGeom prst="rect">
            <a:avLst/>
          </a:prstGeom>
          <a:gradFill>
            <a:gsLst>
              <a:gs pos="0">
                <a:srgbClr val="336600"/>
              </a:gs>
              <a:gs pos="61000">
                <a:srgbClr val="0033CC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2339752" y="390079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67 Rectángulo"/>
          <p:cNvSpPr/>
          <p:nvPr/>
        </p:nvSpPr>
        <p:spPr>
          <a:xfrm>
            <a:off x="671792" y="343926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ACADEMIAS GENERALES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130646" y="376987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1E226729-4934-44FA-ACCC-C326BCB1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</p:spTree>
    <p:extLst>
      <p:ext uri="{BB962C8B-B14F-4D97-AF65-F5344CB8AC3E}">
        <p14:creationId xmlns:p14="http://schemas.microsoft.com/office/powerpoint/2010/main" val="99104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1187625" y="332481"/>
            <a:ext cx="727280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pt-BR" sz="2400" b="1" dirty="0">
                <a:solidFill>
                  <a:srgbClr val="44679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ACCESO SIN TITULACIÓN - NOTAS DE CORTE </a:t>
            </a:r>
          </a:p>
          <a:p>
            <a:pPr>
              <a:buClr>
                <a:srgbClr val="000000"/>
              </a:buClr>
            </a:pPr>
            <a:r>
              <a:rPr lang="pt-BR" sz="2000" dirty="0">
                <a:solidFill>
                  <a:srgbClr val="44679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OFICIALES CC.GG/I.M/G.C./MEDICINA S/T</a:t>
            </a:r>
            <a:endParaRPr lang="es-ES" sz="2000" dirty="0">
              <a:solidFill>
                <a:srgbClr val="44679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9804"/>
              </p:ext>
            </p:extLst>
          </p:nvPr>
        </p:nvGraphicFramePr>
        <p:xfrm>
          <a:off x="611561" y="1196752"/>
          <a:ext cx="8424936" cy="555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164289" y="5373216"/>
            <a:ext cx="1872208" cy="946399"/>
          </a:xfrm>
          <a:prstGeom prst="roundRect">
            <a:avLst/>
          </a:prstGeom>
          <a:solidFill>
            <a:srgbClr val="446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Nota máxima EVAU 2019:</a:t>
            </a:r>
          </a:p>
          <a:p>
            <a:pPr algn="ctr"/>
            <a:r>
              <a:rPr lang="es-E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 13,824 (sobre 14)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063CAE00-8D15-409E-8177-A1B4069F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D755790-C3F8-4C1F-A5E8-B8490E6087C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270089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3129776" y="1931387"/>
            <a:ext cx="1903514" cy="1680985"/>
            <a:chOff x="1775252" y="-148992"/>
            <a:chExt cx="1310494" cy="1310494"/>
          </a:xfrm>
          <a:solidFill>
            <a:srgbClr val="0033CC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Elipse 23"/>
            <p:cNvSpPr/>
            <p:nvPr/>
          </p:nvSpPr>
          <p:spPr>
            <a:xfrm>
              <a:off x="1775252" y="-148992"/>
              <a:ext cx="1310494" cy="1310494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1972463" y="95658"/>
              <a:ext cx="916071" cy="8980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" b="1" kern="1200" spc="-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s-ES" b="1" kern="1200" spc="14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ES" b="1" kern="12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spc="-1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s-ES" b="1" kern="120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s-ES" b="1" kern="1200" spc="1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íf</a:t>
              </a:r>
              <a:r>
                <a:rPr lang="es-ES" b="1" kern="12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s-E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Flecha abajo 35"/>
          <p:cNvSpPr/>
          <p:nvPr/>
        </p:nvSpPr>
        <p:spPr>
          <a:xfrm>
            <a:off x="4587655" y="5318064"/>
            <a:ext cx="616762" cy="415192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upo 40"/>
          <p:cNvGrpSpPr/>
          <p:nvPr/>
        </p:nvGrpSpPr>
        <p:grpSpPr>
          <a:xfrm>
            <a:off x="1691680" y="5805264"/>
            <a:ext cx="6408712" cy="535726"/>
            <a:chOff x="183274" y="3762394"/>
            <a:chExt cx="5599236" cy="897141"/>
          </a:xfrm>
          <a:scene3d>
            <a:camera prst="orthographicFront"/>
            <a:lightRig rig="threePt" dir="t"/>
          </a:scene3d>
        </p:grpSpPr>
        <p:sp>
          <p:nvSpPr>
            <p:cNvPr id="42" name="Rectángulo 41"/>
            <p:cNvSpPr/>
            <p:nvPr/>
          </p:nvSpPr>
          <p:spPr>
            <a:xfrm>
              <a:off x="555900" y="3762394"/>
              <a:ext cx="4847565" cy="873663"/>
            </a:xfrm>
            <a:prstGeom prst="rect">
              <a:avLst/>
            </a:prstGeom>
            <a:solidFill>
              <a:srgbClr val="336600"/>
            </a:solidFill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183274" y="3785872"/>
              <a:ext cx="5599236" cy="873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u="sn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DESPACHO DE TENIENTE/ALFÉREZ DE NAVÍO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123728" y="1196752"/>
            <a:ext cx="5442874" cy="521706"/>
            <a:chOff x="248381" y="3785872"/>
            <a:chExt cx="5599236" cy="873663"/>
          </a:xfrm>
          <a:scene3d>
            <a:camera prst="orthographicFront"/>
            <a:lightRig rig="threePt" dir="t"/>
          </a:scene3d>
        </p:grpSpPr>
        <p:sp>
          <p:nvSpPr>
            <p:cNvPr id="34" name="Rectángulo 33"/>
            <p:cNvSpPr/>
            <p:nvPr/>
          </p:nvSpPr>
          <p:spPr>
            <a:xfrm>
              <a:off x="455462" y="3785872"/>
              <a:ext cx="5185364" cy="873663"/>
            </a:xfrm>
            <a:prstGeom prst="rect">
              <a:avLst/>
            </a:prstGeom>
            <a:solidFill>
              <a:srgbClr val="C00000"/>
            </a:solidFill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248381" y="3785872"/>
              <a:ext cx="5599236" cy="873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u="sn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TÍTULO DE GRADUADO UNIVERSITARIO</a:t>
              </a:r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4647835" y="16288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7" name="Forma 56"/>
          <p:cNvSpPr/>
          <p:nvPr/>
        </p:nvSpPr>
        <p:spPr>
          <a:xfrm>
            <a:off x="2848935" y="1988840"/>
            <a:ext cx="4077094" cy="3261675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Elipse 57"/>
          <p:cNvSpPr/>
          <p:nvPr/>
        </p:nvSpPr>
        <p:spPr>
          <a:xfrm>
            <a:off x="3923708" y="3174791"/>
            <a:ext cx="1909442" cy="1756413"/>
          </a:xfrm>
          <a:prstGeom prst="ellipse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2571418"/>
              <a:satOff val="5874"/>
              <a:lumOff val="-16274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Elipse 4"/>
          <p:cNvSpPr/>
          <p:nvPr/>
        </p:nvSpPr>
        <p:spPr>
          <a:xfrm>
            <a:off x="4198465" y="3494665"/>
            <a:ext cx="1350180" cy="1211650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Máster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Universitario </a:t>
            </a:r>
            <a:r>
              <a:rPr lang="es-E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</p:txBody>
      </p:sp>
      <p:sp>
        <p:nvSpPr>
          <p:cNvPr id="60" name="Elipse 59"/>
          <p:cNvSpPr/>
          <p:nvPr/>
        </p:nvSpPr>
        <p:spPr>
          <a:xfrm>
            <a:off x="4765018" y="1988933"/>
            <a:ext cx="1897826" cy="1702706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Elipse 4"/>
          <p:cNvSpPr/>
          <p:nvPr/>
        </p:nvSpPr>
        <p:spPr>
          <a:xfrm>
            <a:off x="5033290" y="2252308"/>
            <a:ext cx="1341966" cy="1203995"/>
          </a:xfrm>
          <a:prstGeom prst="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 especialidad fundamental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833994" y="4749049"/>
            <a:ext cx="3190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Implantación progresiva en los diferentes planes de estudio </a:t>
            </a:r>
          </a:p>
          <a:p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(Curso 2020/21: Cuerpos Comunes)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424973" y="6384090"/>
            <a:ext cx="5040560" cy="41500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ángulo 28"/>
          <p:cNvSpPr/>
          <p:nvPr/>
        </p:nvSpPr>
        <p:spPr>
          <a:xfrm>
            <a:off x="2223675" y="6294581"/>
            <a:ext cx="5442874" cy="52170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u="sng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MÁSTER UNIVERSITARIO *</a:t>
            </a:r>
          </a:p>
        </p:txBody>
      </p:sp>
      <p:sp>
        <p:nvSpPr>
          <p:cNvPr id="26" name="89 CuadroTexto">
            <a:extLst>
              <a:ext uri="{FF2B5EF4-FFF2-40B4-BE49-F238E27FC236}">
                <a16:creationId xmlns:a16="http://schemas.microsoft.com/office/drawing/2014/main" xmlns="" id="{ACBDEBCC-6C3D-4F2A-8763-9831EB457513}"/>
              </a:ext>
            </a:extLst>
          </p:cNvPr>
          <p:cNvSpPr txBox="1"/>
          <p:nvPr/>
        </p:nvSpPr>
        <p:spPr>
          <a:xfrm>
            <a:off x="1835696" y="663079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CON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B61AC9D3-B85C-4E7A-A3B2-F4F4342C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1C6F4400-77AD-4549-8187-351A8EF40E1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31795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06940"/>
              </p:ext>
            </p:extLst>
          </p:nvPr>
        </p:nvGraphicFramePr>
        <p:xfrm>
          <a:off x="888706" y="797806"/>
          <a:ext cx="8136904" cy="594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2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EJÉRCITO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</a:t>
                      </a: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Caballería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Artillería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Transmisiones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Aviación del</a:t>
                      </a:r>
                      <a:r>
                        <a:rPr lang="es-E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Ejército de Tierra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72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INTENDENCIA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</a:tr>
              <a:tr h="204816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INGENIEROS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ARMADA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General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096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INTENDENCIA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268048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INGENIEROS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</a:t>
                      </a: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Vuelo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Defensa</a:t>
                      </a: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Control Aéreo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352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INTENDENCIA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</a:tr>
              <a:tr h="250304">
                <a:tc vMerge="1"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INGENIEROS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</a:tr>
              <a:tr h="279256">
                <a:tc rowSpan="4">
                  <a:txBody>
                    <a:bodyPr/>
                    <a:lstStyle/>
                    <a:p>
                      <a:r>
                        <a:rPr lang="es-E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CUERPOS COMUNES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JURÍDICO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INTERVENCIÓN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SANIDAD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Odontología</a:t>
                      </a:r>
                      <a:endParaRPr lang="es-ES" sz="11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Psicología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Enfermería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MÚSICAS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Instrumentista</a:t>
                      </a:r>
                      <a:endParaRPr lang="es-E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89 CuadroTexto">
            <a:extLst>
              <a:ext uri="{FF2B5EF4-FFF2-40B4-BE49-F238E27FC236}">
                <a16:creationId xmlns:a16="http://schemas.microsoft.com/office/drawing/2014/main" xmlns="" id="{E7BC7DEB-9935-4B67-9A73-7829BED078B8}"/>
              </a:ext>
            </a:extLst>
          </p:cNvPr>
          <p:cNvSpPr txBox="1"/>
          <p:nvPr/>
        </p:nvSpPr>
        <p:spPr>
          <a:xfrm>
            <a:off x="1486156" y="281897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CON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008B989E-47EF-4981-A317-E88F4DE4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69C8166D-B675-4EC6-A49A-E00E8210A2A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74076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 Grupo"/>
          <p:cNvGrpSpPr/>
          <p:nvPr/>
        </p:nvGrpSpPr>
        <p:grpSpPr>
          <a:xfrm>
            <a:off x="1403648" y="1484784"/>
            <a:ext cx="7239467" cy="4515402"/>
            <a:chOff x="529456" y="1022321"/>
            <a:chExt cx="7239467" cy="4515402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3923969" y="1022321"/>
              <a:ext cx="1899529" cy="1030001"/>
              <a:chOff x="1369" y="335"/>
              <a:chExt cx="1535" cy="800"/>
            </a:xfrm>
          </p:grpSpPr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369" y="799"/>
                <a:ext cx="1535" cy="336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1425" y="866"/>
                <a:ext cx="626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1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2145" y="866"/>
                <a:ext cx="665" cy="20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2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auto">
              <a:xfrm>
                <a:off x="1661" y="335"/>
                <a:ext cx="885" cy="37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Cursos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académicos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4816595" y="2036199"/>
              <a:ext cx="0" cy="3132000"/>
            </a:xfrm>
            <a:prstGeom prst="line">
              <a:avLst/>
            </a:prstGeom>
            <a:noFill/>
            <a:ln w="25400">
              <a:solidFill>
                <a:srgbClr val="4472C4">
                  <a:lumMod val="50000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36" name="Group 23"/>
            <p:cNvGrpSpPr>
              <a:grpSpLocks/>
            </p:cNvGrpSpPr>
            <p:nvPr/>
          </p:nvGrpSpPr>
          <p:grpSpPr bwMode="auto">
            <a:xfrm>
              <a:off x="6614318" y="2138614"/>
              <a:ext cx="1154605" cy="2088000"/>
              <a:chOff x="3106" y="1288"/>
              <a:chExt cx="1269" cy="1440"/>
            </a:xfrm>
          </p:grpSpPr>
          <p:sp>
            <p:nvSpPr>
              <p:cNvPr id="48" name="AutoShape 24"/>
              <p:cNvSpPr>
                <a:spLocks noChangeArrowheads="1"/>
              </p:cNvSpPr>
              <p:nvPr/>
            </p:nvSpPr>
            <p:spPr bwMode="auto">
              <a:xfrm>
                <a:off x="3415" y="1770"/>
                <a:ext cx="960" cy="432"/>
              </a:xfrm>
              <a:prstGeom prst="homePlate">
                <a:avLst>
                  <a:gd name="adj" fmla="val 55556"/>
                </a:avLst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Escala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rPr>
                  <a:t>Oficiales</a:t>
                </a:r>
                <a:endPara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AutoShape 25"/>
              <p:cNvSpPr>
                <a:spLocks/>
              </p:cNvSpPr>
              <p:nvPr/>
            </p:nvSpPr>
            <p:spPr bwMode="auto">
              <a:xfrm>
                <a:off x="3106" y="1288"/>
                <a:ext cx="192" cy="1440"/>
              </a:xfrm>
              <a:prstGeom prst="rightBrace">
                <a:avLst>
                  <a:gd name="adj1" fmla="val 62500"/>
                  <a:gd name="adj2" fmla="val 50000"/>
                </a:avLst>
              </a:prstGeom>
              <a:noFill/>
              <a:ln w="38100">
                <a:solidFill>
                  <a:srgbClr val="4472C4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3923928" y="2195164"/>
              <a:ext cx="1899420" cy="2104673"/>
            </a:xfrm>
            <a:prstGeom prst="rect">
              <a:avLst/>
            </a:prstGeom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ACADEMIAS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MILITARES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542393" y="2195165"/>
              <a:ext cx="237519" cy="2104673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ó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n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4018835" y="4798675"/>
              <a:ext cx="1531899" cy="7390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 charset="0"/>
                <a:buChar char="-"/>
                <a:tabLst/>
                <a:defRPr/>
              </a:pPr>
              <a:r>
                <a:rPr kumimoji="0" lang="es-ES_tradnl" sz="1401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 </a:t>
              </a:r>
              <a:r>
                <a:rPr kumimoji="0" lang="es-ES_tradnl" sz="1401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rPr>
                <a:t>1 o 2 años (dependiendo del Cuerpo)</a:t>
              </a:r>
              <a:endParaRPr kumimoji="0" lang="es-ES" sz="1401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40" name="28 Rectángulo"/>
            <p:cNvSpPr/>
            <p:nvPr/>
          </p:nvSpPr>
          <p:spPr>
            <a:xfrm>
              <a:off x="3908624" y="1631906"/>
              <a:ext cx="1914724" cy="418305"/>
            </a:xfrm>
            <a:prstGeom prst="rect">
              <a:avLst/>
            </a:prstGeom>
            <a:noFill/>
            <a:ln w="25400" cap="flat" cmpd="sng" algn="ctr">
              <a:solidFill>
                <a:srgbClr val="4472C4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25 Grupo"/>
            <p:cNvGrpSpPr/>
            <p:nvPr/>
          </p:nvGrpSpPr>
          <p:grpSpPr>
            <a:xfrm>
              <a:off x="760471" y="4155462"/>
              <a:ext cx="2781922" cy="1224136"/>
              <a:chOff x="1048503" y="4705233"/>
              <a:chExt cx="2781922" cy="1224136"/>
            </a:xfrm>
          </p:grpSpPr>
          <p:sp>
            <p:nvSpPr>
              <p:cNvPr id="45" name="27 Rectángulo"/>
              <p:cNvSpPr/>
              <p:nvPr/>
            </p:nvSpPr>
            <p:spPr>
              <a:xfrm>
                <a:off x="1168552" y="5025305"/>
                <a:ext cx="2661873" cy="73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Wingdings"/>
                  </a:rPr>
                  <a:t>Reconocimiento Médico</a:t>
                </a:r>
                <a:endParaRPr kumimoji="0" lang="en-US" sz="1401" b="0" i="1" u="none" strike="noStrike" kern="0" cap="none" spc="0" normalizeH="0" baseline="0" noProof="0" dirty="0">
                  <a:ln>
                    <a:noFill/>
                  </a:ln>
                  <a:solidFill>
                    <a:srgbClr val="0000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Pruebas físicas</a:t>
                </a:r>
              </a:p>
              <a:p>
                <a:pPr marL="285750" marR="0" lvl="0" indent="-2857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1401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Psicotécnico.</a:t>
                </a:r>
              </a:p>
            </p:txBody>
          </p:sp>
          <p:sp>
            <p:nvSpPr>
              <p:cNvPr id="46" name="7 Rectángulo"/>
              <p:cNvSpPr>
                <a:spLocks noChangeArrowheads="1"/>
              </p:cNvSpPr>
              <p:nvPr/>
            </p:nvSpPr>
            <p:spPr bwMode="auto">
              <a:xfrm>
                <a:off x="1491651" y="4757368"/>
                <a:ext cx="1755224" cy="307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1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APTO o NO APTO:</a:t>
                </a:r>
              </a:p>
            </p:txBody>
          </p:sp>
          <p:sp>
            <p:nvSpPr>
              <p:cNvPr id="47" name="30 Elipse"/>
              <p:cNvSpPr/>
              <p:nvPr/>
            </p:nvSpPr>
            <p:spPr>
              <a:xfrm>
                <a:off x="1048503" y="4705233"/>
                <a:ext cx="2523641" cy="1224136"/>
              </a:xfrm>
              <a:prstGeom prst="ellipse">
                <a:avLst/>
              </a:prstGeom>
              <a:noFill/>
              <a:ln>
                <a:solidFill>
                  <a:sysClr val="windowText" lastClr="000000">
                    <a:lumMod val="50000"/>
                  </a:sys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31 Rectángulo"/>
            <p:cNvSpPr/>
            <p:nvPr/>
          </p:nvSpPr>
          <p:spPr>
            <a:xfrm>
              <a:off x="529456" y="2411188"/>
              <a:ext cx="2502608" cy="307777"/>
            </a:xfrm>
            <a:prstGeom prst="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/>
                </a:rPr>
                <a:t> </a:t>
              </a:r>
              <a:r>
                <a:rPr kumimoji="0" lang="es-E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CONCURSO-OPOSICIÓN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33 Flecha a la derecha con bandas"/>
            <p:cNvSpPr/>
            <p:nvPr/>
          </p:nvSpPr>
          <p:spPr>
            <a:xfrm>
              <a:off x="3023880" y="2411229"/>
              <a:ext cx="468000" cy="360000"/>
            </a:xfrm>
            <a:prstGeom prst="stripedRightArrow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10 Rectángulo"/>
            <p:cNvSpPr>
              <a:spLocks noChangeArrowheads="1"/>
            </p:cNvSpPr>
            <p:nvPr/>
          </p:nvSpPr>
          <p:spPr bwMode="auto">
            <a:xfrm>
              <a:off x="595281" y="2807153"/>
              <a:ext cx="2973248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MEJORES PUNTUACIONES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CONCURSO: DE MÉRITOS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OPOSICIÓN: PRUEBAS DE CONOCIMIENTOS </a:t>
              </a:r>
            </a:p>
          </p:txBody>
        </p:sp>
      </p:grpSp>
      <p:sp>
        <p:nvSpPr>
          <p:cNvPr id="54" name="32 CuadroTexto"/>
          <p:cNvSpPr txBox="1"/>
          <p:nvPr/>
        </p:nvSpPr>
        <p:spPr>
          <a:xfrm>
            <a:off x="912713" y="2151065"/>
            <a:ext cx="3741391" cy="307777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10" dirty="0">
                <a:ln w="9525">
                  <a:noFill/>
                  <a:round/>
                  <a:headEnd/>
                  <a:tailEnd/>
                </a:ln>
                <a:solidFill>
                  <a:srgbClr val="0000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LAS ACADEMIAS MILITARES</a:t>
            </a: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 flipV="1">
            <a:off x="4782815" y="3661452"/>
            <a:ext cx="2186384" cy="36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6581548" y="3148106"/>
            <a:ext cx="898003" cy="369332"/>
          </a:xfrm>
          <a:prstGeom prst="rect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Oficial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 rot="16200000">
            <a:off x="-282921" y="4144343"/>
            <a:ext cx="2914181" cy="369332"/>
          </a:xfrm>
          <a:prstGeom prst="rect">
            <a:avLst/>
          </a:prstGeom>
          <a:solidFill>
            <a:srgbClr val="FFCC9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Graduado universitario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59" name="10 Rectángulo"/>
          <p:cNvSpPr>
            <a:spLocks noChangeArrowheads="1"/>
          </p:cNvSpPr>
          <p:nvPr/>
        </p:nvSpPr>
        <p:spPr bwMode="auto">
          <a:xfrm>
            <a:off x="2737927" y="4186005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791300" y="3691676"/>
            <a:ext cx="1906239" cy="1070623"/>
          </a:xfrm>
          <a:prstGeom prst="rect">
            <a:avLst/>
          </a:prstGeom>
          <a:solidFill>
            <a:srgbClr val="FFCC9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CUD</a:t>
            </a:r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5992545" y="4276395"/>
            <a:ext cx="1352210" cy="369332"/>
          </a:xfrm>
          <a:prstGeom prst="rect">
            <a:avLst/>
          </a:prstGeom>
          <a:solidFill>
            <a:srgbClr val="FFCC9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 Máster (*)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970989" y="6340899"/>
            <a:ext cx="8045119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charset="0"/>
              <a:buChar char="-"/>
              <a:tabLst/>
              <a:defRPr/>
            </a:pPr>
            <a:r>
              <a:rPr kumimoji="0" lang="es-ES_tradnl" sz="1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rPr>
              <a:t>(*) IMPLANTACIÓN PROGRESIVA. CURSO 2020/21: CUERPO JURÍDICO, INTERVENCIÓN Y SANIDAD.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31E05C2E-8AD9-4E97-94CD-8A14790D2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xmlns="" id="{719E9B23-4FCC-459D-90B0-2C6C381FB1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64" name="89 CuadroTexto">
            <a:extLst>
              <a:ext uri="{FF2B5EF4-FFF2-40B4-BE49-F238E27FC236}">
                <a16:creationId xmlns:a16="http://schemas.microsoft.com/office/drawing/2014/main" xmlns="" id="{4699593F-6C1A-4089-98FB-7F3F88666990}"/>
              </a:ext>
            </a:extLst>
          </p:cNvPr>
          <p:cNvSpPr txBox="1"/>
          <p:nvPr/>
        </p:nvSpPr>
        <p:spPr>
          <a:xfrm>
            <a:off x="1835696" y="663079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CON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52938" y="397973"/>
            <a:ext cx="8028384" cy="62478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MILITAR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_trad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DE LA ENSEÑANZA.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_trad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DE FORMACIÓN.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_trad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DE OFICIALES.</a:t>
            </a:r>
          </a:p>
          <a:p>
            <a:pPr algn="l"/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CG, CIM, CC y CM Sanidad.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_trad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DE SUBOFICIALES.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_trad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DE MTM.</a:t>
            </a:r>
            <a:endParaRPr lang="es-ES_tradn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969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85" y="1222528"/>
            <a:ext cx="8478470" cy="5445224"/>
          </a:xfrm>
          <a:prstGeom prst="rect">
            <a:avLst/>
          </a:prstGeom>
          <a:noFill/>
        </p:spPr>
      </p:pic>
      <p:sp>
        <p:nvSpPr>
          <p:cNvPr id="22" name="21 Conector"/>
          <p:cNvSpPr/>
          <p:nvPr/>
        </p:nvSpPr>
        <p:spPr bwMode="auto">
          <a:xfrm>
            <a:off x="2121963" y="2527598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25 Conector"/>
          <p:cNvSpPr/>
          <p:nvPr/>
        </p:nvSpPr>
        <p:spPr bwMode="auto">
          <a:xfrm>
            <a:off x="5834644" y="4722947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841696" y="4460917"/>
            <a:ext cx="792695" cy="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>
                <a:solidFill>
                  <a:srgbClr val="000000"/>
                </a:solidFill>
                <a:latin typeface="Arial" charset="0"/>
              </a:rPr>
              <a:t>San Javier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31 Conector"/>
          <p:cNvSpPr/>
          <p:nvPr/>
        </p:nvSpPr>
        <p:spPr bwMode="auto">
          <a:xfrm>
            <a:off x="5074291" y="2743622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329594" y="2645620"/>
            <a:ext cx="792695" cy="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>
                <a:solidFill>
                  <a:srgbClr val="000000"/>
                </a:solidFill>
                <a:latin typeface="Arial" charset="0"/>
              </a:rPr>
              <a:t>Zaragoza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60 Conector"/>
          <p:cNvSpPr/>
          <p:nvPr/>
        </p:nvSpPr>
        <p:spPr bwMode="auto">
          <a:xfrm>
            <a:off x="4266828" y="3364046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62193" y="2384010"/>
            <a:ext cx="559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Marín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3896368" y="3436054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MADRID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8986" y="1820244"/>
            <a:ext cx="3526973" cy="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36 Rectángulo"/>
          <p:cNvSpPr/>
          <p:nvPr/>
        </p:nvSpPr>
        <p:spPr>
          <a:xfrm>
            <a:off x="782632" y="1840087"/>
            <a:ext cx="28962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4" lvl="1" indent="-57154" defTabSz="444535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ESCUELA NAVAL MILITAR</a:t>
            </a:r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3076" y="3840618"/>
            <a:ext cx="3086091" cy="51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7 Rectángulo"/>
          <p:cNvSpPr/>
          <p:nvPr/>
        </p:nvSpPr>
        <p:spPr>
          <a:xfrm>
            <a:off x="5623080" y="3607718"/>
            <a:ext cx="326940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114310" lvl="1" indent="-114310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sz="1200" b="1" kern="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DEL AIRE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23129" y="2933512"/>
            <a:ext cx="5225293" cy="1754326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37411"/>
              </p:ext>
            </p:extLst>
          </p:nvPr>
        </p:nvGraphicFramePr>
        <p:xfrm>
          <a:off x="550185" y="3292038"/>
          <a:ext cx="498547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ARMADA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GENERAL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GENERAL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GENERAL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AÑOS</a:t>
                      </a:r>
                    </a:p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(152</a:t>
                      </a:r>
                      <a:r>
                        <a:rPr lang="es-ES_tradnl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AÑOS</a:t>
                      </a:r>
                    </a:p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(152</a:t>
                      </a:r>
                      <a:r>
                        <a:rPr lang="es-ES_tradnl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87385" y="4918983"/>
            <a:ext cx="8478470" cy="116955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EJÉRCITO DE TIERRA Y EJÉRCITO DEL AIRE</a:t>
            </a:r>
            <a:r>
              <a:rPr lang="es-ES_tradn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400" kern="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raduado en Física, Matemáticas, Matemáticas y Estadística, o en Química.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ARMADA:</a:t>
            </a:r>
            <a:r>
              <a:rPr lang="es-ES_tradn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kern="0" dirty="0">
                <a:latin typeface="Arial" panose="020B0604020202020204" pitchFamily="34" charset="0"/>
                <a:cs typeface="Arial" panose="020B0604020202020204" pitchFamily="34" charset="0"/>
              </a:rPr>
              <a:t>Cualquier título universitario oficial de Grado o Posgrado inscrito en el Registro de Universidades, Centros y Títulos, en la rama de conocimiento de Ingeniería y Arquitectura, que vinculados con la Ingeniería Industrial, Naval, Aeronáutica y de Telecomunicación.</a:t>
            </a:r>
            <a:endParaRPr lang="es-ES_tradn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387385" y="6134319"/>
            <a:ext cx="8478470" cy="430887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 Unicode MS" panose="020B0604020202020204" pitchFamily="34" charset="-128"/>
              </a:rPr>
              <a:t> Orden DEF/1097/2012, de 24 de mayo, por la que se determinan las titulaciones requeridas para ingresar en los centros docentes militares de formación para acceso a las diferentes escalas de oficiales y suboficiales de las Fuerzas Armadas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12030" y="1196752"/>
            <a:ext cx="578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CUERPOS GENERALES / INFANTERÍA DE MARINA</a:t>
            </a:r>
            <a:endParaRPr lang="es-ES_tradnl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750ADE15-8C19-4F44-B4E5-B1BEAF30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xmlns="" id="{6AE832A8-3DBC-402F-9363-80AE43FB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805" y="2072029"/>
            <a:ext cx="3385189" cy="5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52 Rectángulo">
            <a:extLst>
              <a:ext uri="{FF2B5EF4-FFF2-40B4-BE49-F238E27FC236}">
                <a16:creationId xmlns:a16="http://schemas.microsoft.com/office/drawing/2014/main" xmlns="" id="{E5406518-2B21-408A-A35F-A42EB63598B8}"/>
              </a:ext>
            </a:extLst>
          </p:cNvPr>
          <p:cNvSpPr/>
          <p:nvPr/>
        </p:nvSpPr>
        <p:spPr>
          <a:xfrm>
            <a:off x="4184296" y="1836615"/>
            <a:ext cx="3285073" cy="709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MILITAR</a:t>
            </a:r>
          </a:p>
        </p:txBody>
      </p:sp>
    </p:spTree>
    <p:extLst>
      <p:ext uri="{BB962C8B-B14F-4D97-AF65-F5344CB8AC3E}">
        <p14:creationId xmlns:p14="http://schemas.microsoft.com/office/powerpoint/2010/main" val="291425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24136"/>
            <a:ext cx="8478470" cy="5445224"/>
          </a:xfrm>
          <a:prstGeom prst="rect">
            <a:avLst/>
          </a:prstGeom>
          <a:noFill/>
        </p:spPr>
      </p:pic>
      <p:sp>
        <p:nvSpPr>
          <p:cNvPr id="22" name="21 Conector"/>
          <p:cNvSpPr/>
          <p:nvPr/>
        </p:nvSpPr>
        <p:spPr bwMode="auto">
          <a:xfrm>
            <a:off x="2130114" y="2529206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25 Conector"/>
          <p:cNvSpPr/>
          <p:nvPr/>
        </p:nvSpPr>
        <p:spPr bwMode="auto">
          <a:xfrm>
            <a:off x="5823399" y="4720735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813353" y="4422871"/>
            <a:ext cx="792695" cy="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>
                <a:solidFill>
                  <a:srgbClr val="000000"/>
                </a:solidFill>
                <a:latin typeface="Arial" charset="0"/>
              </a:rPr>
              <a:t>San Javier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31 Conector"/>
          <p:cNvSpPr/>
          <p:nvPr/>
        </p:nvSpPr>
        <p:spPr bwMode="auto">
          <a:xfrm>
            <a:off x="5082442" y="2745230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337745" y="2647228"/>
            <a:ext cx="792695" cy="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>
                <a:solidFill>
                  <a:srgbClr val="000000"/>
                </a:solidFill>
                <a:latin typeface="Arial" charset="0"/>
              </a:rPr>
              <a:t>Zaragoza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60 Conector"/>
          <p:cNvSpPr/>
          <p:nvPr/>
        </p:nvSpPr>
        <p:spPr bwMode="auto">
          <a:xfrm>
            <a:off x="4274979" y="3365654"/>
            <a:ext cx="132116" cy="131015"/>
          </a:xfrm>
          <a:prstGeom prst="flowChartConnector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70344" y="2385618"/>
            <a:ext cx="559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Marín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3904519" y="3437662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MADRID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7137" y="1821852"/>
            <a:ext cx="3526973" cy="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36 Rectángulo"/>
          <p:cNvSpPr/>
          <p:nvPr/>
        </p:nvSpPr>
        <p:spPr>
          <a:xfrm>
            <a:off x="790783" y="1841695"/>
            <a:ext cx="28962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4" lvl="1" indent="-57154" defTabSz="444535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ESCUELA NAVAL MILITAR</a:t>
            </a:r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1227" y="3842226"/>
            <a:ext cx="3086091" cy="51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7 Rectángulo"/>
          <p:cNvSpPr/>
          <p:nvPr/>
        </p:nvSpPr>
        <p:spPr>
          <a:xfrm>
            <a:off x="5631231" y="3609326"/>
            <a:ext cx="326940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114310" lvl="1" indent="-114310" defTabSz="533442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sz="1200" b="1" kern="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DEL AIRE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31280" y="2935120"/>
            <a:ext cx="5225293" cy="1754326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solidFill>
                  <a:srgbClr val="003300"/>
                </a:solidFill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003300"/>
              </a:solidFill>
              <a:latin typeface="Calibri" pitchFamily="34" charset="0"/>
              <a:cs typeface="Lucida Sans Unicode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64608"/>
              </p:ext>
            </p:extLst>
          </p:nvPr>
        </p:nvGraphicFramePr>
        <p:xfrm>
          <a:off x="558336" y="3293646"/>
          <a:ext cx="498547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ARMADA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INTENDENCIA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AÑOS</a:t>
                      </a:r>
                    </a:p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(152</a:t>
                      </a:r>
                      <a:r>
                        <a:rPr lang="es-ES_tradnl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</a:p>
                    <a:p>
                      <a:pPr algn="ctr"/>
                      <a:r>
                        <a:rPr lang="es-ES_tradnl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</a:t>
                      </a:r>
                      <a:r>
                        <a:rPr lang="es-ES_tradnl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95536" y="4761454"/>
            <a:ext cx="8478470" cy="138499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Cuerpos de Intendencia</a:t>
            </a:r>
            <a:r>
              <a:rPr lang="es-ES_tradn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kern="0" dirty="0">
                <a:latin typeface="Arial" panose="020B0604020202020204" pitchFamily="34" charset="0"/>
                <a:cs typeface="Arial" panose="020B0604020202020204" pitchFamily="34" charset="0"/>
              </a:rPr>
              <a:t>Cualquier título universitario oficial de Grado inscrito en el Registro de Universidades, Centros y Títulos, en la rama de conocimiento de Ciencias Sociales y Jurídicas que vinculado con la economía, la empresa y el derecho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Cuerpos de Ingenieros:</a:t>
            </a:r>
            <a:r>
              <a:rPr lang="es-ES_tradn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kern="0" dirty="0">
                <a:latin typeface="Arial" panose="020B0604020202020204" pitchFamily="34" charset="0"/>
                <a:cs typeface="Arial" panose="020B0604020202020204" pitchFamily="34" charset="0"/>
              </a:rPr>
              <a:t>Cualquier título universitario oficial de Grado o Máster, inscrito en el Registro de Universidades, Centros y Títulos, en la rama de conocimiento de Ingeniería y Arquitectura, que habilite para el ejercicio de las profesiones reguladas.</a:t>
            </a:r>
            <a:endParaRPr lang="es-ES_tradn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395536" y="6171997"/>
            <a:ext cx="8478470" cy="430887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 Unicode MS" panose="020B0604020202020204" pitchFamily="34" charset="-128"/>
              </a:rPr>
              <a:t> </a:t>
            </a:r>
            <a:r>
              <a:rPr lang="es-ES" sz="1100" b="1" dirty="0">
                <a:solidFill>
                  <a:srgbClr val="002060"/>
                </a:solidFill>
                <a:latin typeface="Arial Unicode MS" panose="020B0604020202020204" pitchFamily="34" charset="-128"/>
              </a:rPr>
              <a:t>Orden DEF/1097/2012, de 24 de mayo, por la que se determinan las titulaciones requeridas para ingresar en los centros docentes militares de formación para acceso a las diferentes escalas de oficiales y suboficiales de las Fuerzas Armadas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933517" y="1260310"/>
            <a:ext cx="642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CUERPOS DE INTENDENCIA / CUERPO DE INGENIEROS</a:t>
            </a:r>
            <a:endParaRPr lang="es-ES_tradnl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8727474A-0E21-4D1A-9505-2E90C7E2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xmlns="" id="{4DAC8777-0BC3-42EC-BB71-70AA8B06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805" y="2072029"/>
            <a:ext cx="3385189" cy="5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52 Rectángulo">
            <a:extLst>
              <a:ext uri="{FF2B5EF4-FFF2-40B4-BE49-F238E27FC236}">
                <a16:creationId xmlns:a16="http://schemas.microsoft.com/office/drawing/2014/main" xmlns="" id="{07E16590-6502-4823-802A-2CA9D6C6EF02}"/>
              </a:ext>
            </a:extLst>
          </p:cNvPr>
          <p:cNvSpPr/>
          <p:nvPr/>
        </p:nvSpPr>
        <p:spPr>
          <a:xfrm>
            <a:off x="4184296" y="1836615"/>
            <a:ext cx="3285073" cy="709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85344" tIns="371507" rIns="85344" bIns="85344" numCol="1" spcCol="1270" anchor="t" anchorCtr="0">
            <a:noAutofit/>
          </a:bodyPr>
          <a:lstStyle/>
          <a:p>
            <a:pPr marL="0" lvl="1" algn="ctr" defTabSz="533442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s-ES" b="1" kern="0" dirty="0">
                <a:solidFill>
                  <a:prstClr val="white"/>
                </a:solidFill>
                <a:latin typeface="Calibri" pitchFamily="34" charset="0"/>
                <a:cs typeface="Lucida Sans Unicode" pitchFamily="34" charset="0"/>
              </a:rPr>
              <a:t>ACADEMIA GENERAL MILITAR</a:t>
            </a:r>
          </a:p>
        </p:txBody>
      </p:sp>
    </p:spTree>
    <p:extLst>
      <p:ext uri="{BB962C8B-B14F-4D97-AF65-F5344CB8AC3E}">
        <p14:creationId xmlns:p14="http://schemas.microsoft.com/office/powerpoint/2010/main" val="366057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58" y="3895796"/>
            <a:ext cx="3744416" cy="6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67 Rectángulo"/>
          <p:cNvSpPr/>
          <p:nvPr/>
        </p:nvSpPr>
        <p:spPr>
          <a:xfrm>
            <a:off x="186158" y="3994859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ACADEMIA CENTRAL DE LA DEFENSA</a:t>
            </a:r>
          </a:p>
        </p:txBody>
      </p:sp>
      <p:sp>
        <p:nvSpPr>
          <p:cNvPr id="28" name="42 CuadroTexto"/>
          <p:cNvSpPr txBox="1"/>
          <p:nvPr/>
        </p:nvSpPr>
        <p:spPr>
          <a:xfrm>
            <a:off x="3912638" y="385315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MADRID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089033" y="1700808"/>
            <a:ext cx="3770418" cy="2585323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234615" y="3056522"/>
            <a:ext cx="3623951" cy="536963"/>
          </a:xfrm>
          <a:prstGeom prst="rect">
            <a:avLst/>
          </a:prstGeom>
          <a:gradFill>
            <a:gsLst>
              <a:gs pos="0">
                <a:srgbClr val="336600"/>
              </a:gs>
              <a:gs pos="61000">
                <a:srgbClr val="0033CC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2058366" y="3607013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67 Rectángulo"/>
          <p:cNvSpPr/>
          <p:nvPr/>
        </p:nvSpPr>
        <p:spPr>
          <a:xfrm>
            <a:off x="390406" y="314548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ACADEMIAS GENERALES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849260" y="347609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01432"/>
              </p:ext>
            </p:extLst>
          </p:nvPr>
        </p:nvGraphicFramePr>
        <p:xfrm>
          <a:off x="5161041" y="2137576"/>
          <a:ext cx="3624029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JURÍDICO*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</a:p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</a:t>
                      </a:r>
                      <a:r>
                        <a:rPr lang="es-ES_tradnl" sz="1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INTERVENCIÓN*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</a:p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</a:t>
                      </a:r>
                      <a:r>
                        <a:rPr lang="es-ES_tradnl" sz="1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MÚSICA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</a:p>
                    <a:p>
                      <a:pPr algn="ctr"/>
                      <a:r>
                        <a:rPr lang="es-ES_tradnl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</a:t>
                      </a:r>
                      <a:r>
                        <a:rPr lang="es-ES_tradnl" sz="1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Instrumentista</a:t>
                      </a:r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57468" y="5517232"/>
            <a:ext cx="8640961" cy="101566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MÚSICAS: 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Título Superior de Música en Dirección de Orquesta, Dirección de Coro o Composición o Título de Graduado en Música en Dirección o Composición.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Instrumentista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Título Superior de Música en Clarinete, Contrabajo, Fagot, Flauta Travesera, Oboe, Percusión, Saxofón, Trompa, Trompeta, Trombón, Tuba, Violonchelo o Título de Graduado en Música en Interpretación.</a:t>
            </a:r>
            <a:endParaRPr lang="es-ES_tradnl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7467" y="4509120"/>
            <a:ext cx="8563005" cy="101566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r>
              <a:rPr lang="es-ES_tradnl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Graduado en Derecho, Derecho / Bachelor and Laws, o en Ciencias Jurídicas de las Administraciones Públicas.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INTERVENCIÓN:</a:t>
            </a:r>
            <a:r>
              <a:rPr lang="es-ES_tradnl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Cualquier título universitario oficial de Grado inscrito en el Registro de Universidades, Centros y Títulos, de la rama de conocimiento de Ciencias Sociales y Jurídicas, vinculado con la economía, la empresa y el derecho.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7" y="1355091"/>
            <a:ext cx="2388138" cy="1592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73" y="1428291"/>
            <a:ext cx="2270093" cy="136205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796136" y="1304216"/>
            <a:ext cx="256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CUERPOS COMUNES</a:t>
            </a:r>
            <a:endParaRPr lang="es-ES_tradnl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257467" y="6574535"/>
            <a:ext cx="8609473" cy="276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charset="0"/>
              <a:buChar char="-"/>
            </a:pPr>
            <a:r>
              <a:rPr lang="es-ES_tradnl" sz="1200" b="1" dirty="0">
                <a:solidFill>
                  <a:srgbClr val="000066"/>
                </a:solidFill>
                <a:latin typeface="Lucida Sans Unicode" pitchFamily="34" charset="0"/>
              </a:rPr>
              <a:t>* Implantación MÁSTER UNIVERSITARIO. CURSO 2020/21.</a:t>
            </a:r>
            <a:endParaRPr lang="es-ES" sz="1200" dirty="0">
              <a:solidFill>
                <a:srgbClr val="4472C4">
                  <a:lumMod val="50000"/>
                </a:srgbClr>
              </a:solidFill>
              <a:latin typeface="Lucida Sans Unicode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8A3FA245-9FA4-426B-985C-721843DE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</p:spTree>
    <p:extLst>
      <p:ext uri="{BB962C8B-B14F-4D97-AF65-F5344CB8AC3E}">
        <p14:creationId xmlns:p14="http://schemas.microsoft.com/office/powerpoint/2010/main" val="293828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laragon.org/files/espa/atlas/espana_portug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03" y="1242338"/>
            <a:ext cx="8478470" cy="5445224"/>
          </a:xfrm>
          <a:prstGeom prst="rect">
            <a:avLst/>
          </a:prstGeom>
          <a:noFill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80042"/>
            <a:ext cx="3744416" cy="6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67 Rectángulo"/>
          <p:cNvSpPr/>
          <p:nvPr/>
        </p:nvSpPr>
        <p:spPr>
          <a:xfrm>
            <a:off x="467544" y="227910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ACADEMIA CENTRAL DE LA DEFENSA</a:t>
            </a:r>
          </a:p>
        </p:txBody>
      </p:sp>
      <p:sp>
        <p:nvSpPr>
          <p:cNvPr id="28" name="42 CuadroTexto"/>
          <p:cNvSpPr txBox="1"/>
          <p:nvPr/>
        </p:nvSpPr>
        <p:spPr>
          <a:xfrm>
            <a:off x="3435962" y="327593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</a:rPr>
              <a:t>MADRID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4963515" y="1873855"/>
            <a:ext cx="3770418" cy="3139321"/>
          </a:xfrm>
          <a:prstGeom prst="rect">
            <a:avLst/>
          </a:prstGeom>
          <a:solidFill>
            <a:schemeClr val="bg1">
              <a:alpha val="68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u="sng" kern="0" dirty="0">
                <a:latin typeface="Calibri" pitchFamily="34" charset="0"/>
                <a:cs typeface="Lucida Sans Unicode" pitchFamily="34" charset="0"/>
              </a:rPr>
              <a:t>FORMACIÓN MILITAR:</a:t>
            </a:r>
          </a:p>
          <a:p>
            <a:endParaRPr lang="es-ES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_tradnl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rgbClr val="FFD653"/>
              </a:solidFill>
              <a:latin typeface="Calibri" pitchFamily="34" charset="0"/>
              <a:cs typeface="Lucida Sans Unicode" pitchFamily="34" charset="0"/>
            </a:endParaRPr>
          </a:p>
          <a:p>
            <a:endParaRPr lang="es-ES" b="1" u="sng" kern="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516001" y="1340768"/>
            <a:ext cx="3623951" cy="536963"/>
          </a:xfrm>
          <a:prstGeom prst="rect">
            <a:avLst/>
          </a:prstGeom>
          <a:gradFill>
            <a:gsLst>
              <a:gs pos="0">
                <a:srgbClr val="336600"/>
              </a:gs>
              <a:gs pos="61000">
                <a:srgbClr val="0033CC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2339752" y="1891259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67 Rectángulo"/>
          <p:cNvSpPr/>
          <p:nvPr/>
        </p:nvSpPr>
        <p:spPr>
          <a:xfrm>
            <a:off x="671792" y="142972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ACADEMIAS GENERALES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130646" y="176034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55766"/>
              </p:ext>
            </p:extLst>
          </p:nvPr>
        </p:nvGraphicFramePr>
        <p:xfrm>
          <a:off x="5054231" y="2276174"/>
          <a:ext cx="35889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SANIDAD*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ES_tradnl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</a:p>
                    <a:p>
                      <a:pPr algn="ctr"/>
                      <a:r>
                        <a:rPr lang="es-ES_tradnl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</a:t>
                      </a:r>
                      <a:r>
                        <a:rPr lang="es-ES_tradnl" sz="105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ECTS)</a:t>
                      </a:r>
                      <a:endParaRPr lang="es-ES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Farmacia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Veterinaria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Odontología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Psicología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Enfermería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51520" y="5157192"/>
            <a:ext cx="3426086" cy="138499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es-ES_tradnl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Medicina.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Farmacia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Farmacia.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Veterinaria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Veterinaria.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Odontología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Odontología.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Psicología.</a:t>
            </a:r>
          </a:p>
          <a:p>
            <a:pPr algn="just"/>
            <a:r>
              <a:rPr lang="es-E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: Graduado en Enfermería.</a:t>
            </a:r>
            <a:endParaRPr lang="es-ES_tradnl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96136" y="1304216"/>
            <a:ext cx="256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CUERPOS COMUNES</a:t>
            </a:r>
            <a:endParaRPr lang="es-ES_tradnl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57467" y="6574535"/>
            <a:ext cx="8609473" cy="276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charset="0"/>
              <a:buChar char="-"/>
            </a:pPr>
            <a:r>
              <a:rPr lang="es-ES_tradnl" sz="1200" b="1" dirty="0">
                <a:solidFill>
                  <a:srgbClr val="000066"/>
                </a:solidFill>
                <a:latin typeface="Lucida Sans Unicode" pitchFamily="34" charset="0"/>
              </a:rPr>
              <a:t>* Implantación MÁSTER UNIVERSITARIO. CURSO 2020/21.</a:t>
            </a:r>
            <a:endParaRPr lang="es-ES" sz="1200" dirty="0">
              <a:solidFill>
                <a:srgbClr val="4472C4">
                  <a:lumMod val="50000"/>
                </a:srgbClr>
              </a:solidFill>
              <a:latin typeface="Lucida Sans Unicode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83" y="4428720"/>
            <a:ext cx="1436836" cy="19818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4" y="5107191"/>
            <a:ext cx="2963644" cy="13471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" y="2858595"/>
            <a:ext cx="2973238" cy="2228427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59BE06D7-5176-4738-8F2B-E92DF954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29" y="52101"/>
            <a:ext cx="7087340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ACADEMIAS MILITARES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UNIVERSITARIOS DE LA DEFENSA</a:t>
            </a:r>
          </a:p>
        </p:txBody>
      </p:sp>
    </p:spTree>
    <p:extLst>
      <p:ext uri="{BB962C8B-B14F-4D97-AF65-F5344CB8AC3E}">
        <p14:creationId xmlns:p14="http://schemas.microsoft.com/office/powerpoint/2010/main" val="200441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622835" y="574093"/>
            <a:ext cx="691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u="sng" dirty="0">
                <a:solidFill>
                  <a:srgbClr val="FF0000"/>
                </a:solidFill>
                <a:latin typeface="Calibri" pitchFamily="34" charset="0"/>
              </a:rPr>
              <a:t>TRAYECTORIA PROFESIONAL OFICIALES</a:t>
            </a:r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xmlns="" id="{22E9EF98-32A3-48CF-A796-5F38DB81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xmlns="" id="{627AAD8D-48B0-47D2-933B-F0FCE0DE7B6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63500" y="1412875"/>
            <a:ext cx="9207500" cy="4903788"/>
            <a:chOff x="-40" y="890"/>
            <a:chExt cx="5800" cy="308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0" y="890"/>
              <a:ext cx="5800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1399"/>
              <a:ext cx="106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1399"/>
              <a:ext cx="106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47" y="1706"/>
              <a:ext cx="2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29" y="1706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570" y="1706"/>
              <a:ext cx="2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12" y="1842"/>
              <a:ext cx="635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47" y="1868"/>
              <a:ext cx="6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Formación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46" y="2034"/>
              <a:ext cx="87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Academias Generales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32" y="2144"/>
              <a:ext cx="61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/Escuela Naval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399"/>
              <a:ext cx="2742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399"/>
              <a:ext cx="2742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1399"/>
              <a:ext cx="40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1399"/>
              <a:ext cx="40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9"/>
              <a:ext cx="1693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9"/>
              <a:ext cx="1693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1399"/>
              <a:ext cx="363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1399"/>
              <a:ext cx="363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1608" y="1545"/>
              <a:ext cx="3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2029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910" y="1545"/>
              <a:ext cx="1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955" y="1545"/>
              <a:ext cx="3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2030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1608" y="1701"/>
              <a:ext cx="650" cy="15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578" y="1742"/>
              <a:ext cx="85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0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Especialidad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796" y="2739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2029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796" y="2880"/>
              <a:ext cx="1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anose="020F0502020204030204" pitchFamily="34" charset="0"/>
                </a:rPr>
                <a:t>Ascenso a Capitán/TN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97" name="Picture 2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2150"/>
              <a:ext cx="529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3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2150"/>
              <a:ext cx="529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1154" y="2281"/>
              <a:ext cx="343" cy="579"/>
            </a:xfrm>
            <a:custGeom>
              <a:avLst/>
              <a:gdLst>
                <a:gd name="T0" fmla="*/ 0 w 343"/>
                <a:gd name="T1" fmla="*/ 564 h 579"/>
                <a:gd name="T2" fmla="*/ 323 w 343"/>
                <a:gd name="T3" fmla="*/ 15 h 579"/>
                <a:gd name="T4" fmla="*/ 343 w 343"/>
                <a:gd name="T5" fmla="*/ 30 h 579"/>
                <a:gd name="T6" fmla="*/ 20 w 343"/>
                <a:gd name="T7" fmla="*/ 579 h 579"/>
                <a:gd name="T8" fmla="*/ 0 w 343"/>
                <a:gd name="T9" fmla="*/ 564 h 579"/>
                <a:gd name="T10" fmla="*/ 247 w 343"/>
                <a:gd name="T11" fmla="*/ 55 h 579"/>
                <a:gd name="T12" fmla="*/ 343 w 343"/>
                <a:gd name="T13" fmla="*/ 0 h 579"/>
                <a:gd name="T14" fmla="*/ 343 w 343"/>
                <a:gd name="T15" fmla="*/ 111 h 579"/>
                <a:gd name="T16" fmla="*/ 338 w 343"/>
                <a:gd name="T17" fmla="*/ 116 h 579"/>
                <a:gd name="T18" fmla="*/ 333 w 343"/>
                <a:gd name="T19" fmla="*/ 121 h 579"/>
                <a:gd name="T20" fmla="*/ 323 w 343"/>
                <a:gd name="T21" fmla="*/ 116 h 579"/>
                <a:gd name="T22" fmla="*/ 318 w 343"/>
                <a:gd name="T23" fmla="*/ 111 h 579"/>
                <a:gd name="T24" fmla="*/ 318 w 343"/>
                <a:gd name="T25" fmla="*/ 20 h 579"/>
                <a:gd name="T26" fmla="*/ 338 w 343"/>
                <a:gd name="T27" fmla="*/ 35 h 579"/>
                <a:gd name="T28" fmla="*/ 262 w 343"/>
                <a:gd name="T29" fmla="*/ 75 h 579"/>
                <a:gd name="T30" fmla="*/ 252 w 343"/>
                <a:gd name="T31" fmla="*/ 75 h 579"/>
                <a:gd name="T32" fmla="*/ 242 w 343"/>
                <a:gd name="T33" fmla="*/ 70 h 579"/>
                <a:gd name="T34" fmla="*/ 242 w 343"/>
                <a:gd name="T35" fmla="*/ 60 h 579"/>
                <a:gd name="T36" fmla="*/ 247 w 343"/>
                <a:gd name="T37" fmla="*/ 55 h 579"/>
                <a:gd name="T38" fmla="*/ 247 w 343"/>
                <a:gd name="T39" fmla="*/ 55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579">
                  <a:moveTo>
                    <a:pt x="0" y="564"/>
                  </a:moveTo>
                  <a:lnTo>
                    <a:pt x="323" y="15"/>
                  </a:lnTo>
                  <a:lnTo>
                    <a:pt x="343" y="30"/>
                  </a:lnTo>
                  <a:lnTo>
                    <a:pt x="20" y="579"/>
                  </a:lnTo>
                  <a:lnTo>
                    <a:pt x="0" y="564"/>
                  </a:lnTo>
                  <a:close/>
                  <a:moveTo>
                    <a:pt x="247" y="55"/>
                  </a:moveTo>
                  <a:lnTo>
                    <a:pt x="343" y="0"/>
                  </a:lnTo>
                  <a:lnTo>
                    <a:pt x="343" y="111"/>
                  </a:lnTo>
                  <a:lnTo>
                    <a:pt x="338" y="116"/>
                  </a:lnTo>
                  <a:lnTo>
                    <a:pt x="333" y="121"/>
                  </a:lnTo>
                  <a:lnTo>
                    <a:pt x="323" y="116"/>
                  </a:lnTo>
                  <a:lnTo>
                    <a:pt x="318" y="111"/>
                  </a:lnTo>
                  <a:lnTo>
                    <a:pt x="318" y="20"/>
                  </a:lnTo>
                  <a:lnTo>
                    <a:pt x="338" y="35"/>
                  </a:lnTo>
                  <a:lnTo>
                    <a:pt x="262" y="75"/>
                  </a:lnTo>
                  <a:lnTo>
                    <a:pt x="252" y="75"/>
                  </a:lnTo>
                  <a:lnTo>
                    <a:pt x="242" y="70"/>
                  </a:lnTo>
                  <a:lnTo>
                    <a:pt x="242" y="60"/>
                  </a:lnTo>
                  <a:lnTo>
                    <a:pt x="247" y="55"/>
                  </a:lnTo>
                  <a:lnTo>
                    <a:pt x="247" y="55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842" y="930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2038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2842" y="1071"/>
              <a:ext cx="142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anose="020F0502020204030204" pitchFamily="34" charset="0"/>
                </a:rPr>
                <a:t>Ascenso a Comandante/CC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059"/>
              <a:ext cx="57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4" name="Picture 3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059"/>
              <a:ext cx="57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37"/>
            <p:cNvSpPr>
              <a:spLocks noEditPoints="1"/>
            </p:cNvSpPr>
            <p:nvPr/>
          </p:nvSpPr>
          <p:spPr bwMode="auto">
            <a:xfrm>
              <a:off x="2298" y="2190"/>
              <a:ext cx="393" cy="675"/>
            </a:xfrm>
            <a:custGeom>
              <a:avLst/>
              <a:gdLst>
                <a:gd name="T0" fmla="*/ 0 w 393"/>
                <a:gd name="T1" fmla="*/ 660 h 675"/>
                <a:gd name="T2" fmla="*/ 368 w 393"/>
                <a:gd name="T3" fmla="*/ 15 h 675"/>
                <a:gd name="T4" fmla="*/ 388 w 393"/>
                <a:gd name="T5" fmla="*/ 30 h 675"/>
                <a:gd name="T6" fmla="*/ 20 w 393"/>
                <a:gd name="T7" fmla="*/ 675 h 675"/>
                <a:gd name="T8" fmla="*/ 0 w 393"/>
                <a:gd name="T9" fmla="*/ 660 h 675"/>
                <a:gd name="T10" fmla="*/ 297 w 393"/>
                <a:gd name="T11" fmla="*/ 56 h 675"/>
                <a:gd name="T12" fmla="*/ 393 w 393"/>
                <a:gd name="T13" fmla="*/ 0 h 675"/>
                <a:gd name="T14" fmla="*/ 393 w 393"/>
                <a:gd name="T15" fmla="*/ 111 h 675"/>
                <a:gd name="T16" fmla="*/ 388 w 393"/>
                <a:gd name="T17" fmla="*/ 116 h 675"/>
                <a:gd name="T18" fmla="*/ 378 w 393"/>
                <a:gd name="T19" fmla="*/ 121 h 675"/>
                <a:gd name="T20" fmla="*/ 373 w 393"/>
                <a:gd name="T21" fmla="*/ 121 h 675"/>
                <a:gd name="T22" fmla="*/ 368 w 393"/>
                <a:gd name="T23" fmla="*/ 111 h 675"/>
                <a:gd name="T24" fmla="*/ 368 w 393"/>
                <a:gd name="T25" fmla="*/ 20 h 675"/>
                <a:gd name="T26" fmla="*/ 383 w 393"/>
                <a:gd name="T27" fmla="*/ 35 h 675"/>
                <a:gd name="T28" fmla="*/ 308 w 393"/>
                <a:gd name="T29" fmla="*/ 76 h 675"/>
                <a:gd name="T30" fmla="*/ 302 w 393"/>
                <a:gd name="T31" fmla="*/ 76 h 675"/>
                <a:gd name="T32" fmla="*/ 292 w 393"/>
                <a:gd name="T33" fmla="*/ 71 h 675"/>
                <a:gd name="T34" fmla="*/ 292 w 393"/>
                <a:gd name="T35" fmla="*/ 61 h 675"/>
                <a:gd name="T36" fmla="*/ 297 w 393"/>
                <a:gd name="T37" fmla="*/ 56 h 675"/>
                <a:gd name="T38" fmla="*/ 297 w 393"/>
                <a:gd name="T39" fmla="*/ 5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75">
                  <a:moveTo>
                    <a:pt x="0" y="660"/>
                  </a:moveTo>
                  <a:lnTo>
                    <a:pt x="368" y="15"/>
                  </a:lnTo>
                  <a:lnTo>
                    <a:pt x="388" y="30"/>
                  </a:lnTo>
                  <a:lnTo>
                    <a:pt x="20" y="675"/>
                  </a:lnTo>
                  <a:lnTo>
                    <a:pt x="0" y="660"/>
                  </a:lnTo>
                  <a:close/>
                  <a:moveTo>
                    <a:pt x="297" y="56"/>
                  </a:moveTo>
                  <a:lnTo>
                    <a:pt x="393" y="0"/>
                  </a:lnTo>
                  <a:lnTo>
                    <a:pt x="393" y="111"/>
                  </a:lnTo>
                  <a:lnTo>
                    <a:pt x="388" y="116"/>
                  </a:lnTo>
                  <a:lnTo>
                    <a:pt x="378" y="121"/>
                  </a:lnTo>
                  <a:lnTo>
                    <a:pt x="373" y="121"/>
                  </a:lnTo>
                  <a:lnTo>
                    <a:pt x="368" y="111"/>
                  </a:lnTo>
                  <a:lnTo>
                    <a:pt x="368" y="20"/>
                  </a:lnTo>
                  <a:lnTo>
                    <a:pt x="383" y="35"/>
                  </a:lnTo>
                  <a:lnTo>
                    <a:pt x="308" y="76"/>
                  </a:lnTo>
                  <a:lnTo>
                    <a:pt x="302" y="76"/>
                  </a:lnTo>
                  <a:lnTo>
                    <a:pt x="292" y="71"/>
                  </a:lnTo>
                  <a:lnTo>
                    <a:pt x="292" y="61"/>
                  </a:lnTo>
                  <a:lnTo>
                    <a:pt x="297" y="56"/>
                  </a:lnTo>
                  <a:lnTo>
                    <a:pt x="297" y="56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2036" y="2739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2038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2036" y="2880"/>
              <a:ext cx="165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anose="020F0502020204030204" pitchFamily="34" charset="0"/>
                </a:rPr>
                <a:t>Actualización de conocimientos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08" name="Picture 4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1268"/>
              <a:ext cx="297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1268"/>
              <a:ext cx="297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42"/>
            <p:cNvSpPr>
              <a:spLocks noEditPoints="1"/>
            </p:cNvSpPr>
            <p:nvPr/>
          </p:nvSpPr>
          <p:spPr bwMode="auto">
            <a:xfrm>
              <a:off x="3014" y="1283"/>
              <a:ext cx="111" cy="428"/>
            </a:xfrm>
            <a:custGeom>
              <a:avLst/>
              <a:gdLst>
                <a:gd name="T0" fmla="*/ 70 w 111"/>
                <a:gd name="T1" fmla="*/ 0 h 428"/>
                <a:gd name="T2" fmla="*/ 70 w 111"/>
                <a:gd name="T3" fmla="*/ 403 h 428"/>
                <a:gd name="T4" fmla="*/ 45 w 111"/>
                <a:gd name="T5" fmla="*/ 403 h 428"/>
                <a:gd name="T6" fmla="*/ 45 w 111"/>
                <a:gd name="T7" fmla="*/ 0 h 428"/>
                <a:gd name="T8" fmla="*/ 70 w 111"/>
                <a:gd name="T9" fmla="*/ 0 h 428"/>
                <a:gd name="T10" fmla="*/ 111 w 111"/>
                <a:gd name="T11" fmla="*/ 333 h 428"/>
                <a:gd name="T12" fmla="*/ 55 w 111"/>
                <a:gd name="T13" fmla="*/ 428 h 428"/>
                <a:gd name="T14" fmla="*/ 0 w 111"/>
                <a:gd name="T15" fmla="*/ 333 h 428"/>
                <a:gd name="T16" fmla="*/ 0 w 111"/>
                <a:gd name="T17" fmla="*/ 328 h 428"/>
                <a:gd name="T18" fmla="*/ 5 w 111"/>
                <a:gd name="T19" fmla="*/ 318 h 428"/>
                <a:gd name="T20" fmla="*/ 15 w 111"/>
                <a:gd name="T21" fmla="*/ 318 h 428"/>
                <a:gd name="T22" fmla="*/ 25 w 111"/>
                <a:gd name="T23" fmla="*/ 323 h 428"/>
                <a:gd name="T24" fmla="*/ 65 w 111"/>
                <a:gd name="T25" fmla="*/ 398 h 428"/>
                <a:gd name="T26" fmla="*/ 45 w 111"/>
                <a:gd name="T27" fmla="*/ 398 h 428"/>
                <a:gd name="T28" fmla="*/ 90 w 111"/>
                <a:gd name="T29" fmla="*/ 323 h 428"/>
                <a:gd name="T30" fmla="*/ 95 w 111"/>
                <a:gd name="T31" fmla="*/ 318 h 428"/>
                <a:gd name="T32" fmla="*/ 106 w 111"/>
                <a:gd name="T33" fmla="*/ 318 h 428"/>
                <a:gd name="T34" fmla="*/ 111 w 111"/>
                <a:gd name="T35" fmla="*/ 328 h 428"/>
                <a:gd name="T36" fmla="*/ 111 w 111"/>
                <a:gd name="T37" fmla="*/ 333 h 428"/>
                <a:gd name="T38" fmla="*/ 111 w 111"/>
                <a:gd name="T39" fmla="*/ 33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428">
                  <a:moveTo>
                    <a:pt x="70" y="0"/>
                  </a:moveTo>
                  <a:lnTo>
                    <a:pt x="70" y="403"/>
                  </a:lnTo>
                  <a:lnTo>
                    <a:pt x="45" y="403"/>
                  </a:lnTo>
                  <a:lnTo>
                    <a:pt x="45" y="0"/>
                  </a:lnTo>
                  <a:lnTo>
                    <a:pt x="70" y="0"/>
                  </a:lnTo>
                  <a:close/>
                  <a:moveTo>
                    <a:pt x="111" y="333"/>
                  </a:moveTo>
                  <a:lnTo>
                    <a:pt x="55" y="428"/>
                  </a:lnTo>
                  <a:lnTo>
                    <a:pt x="0" y="333"/>
                  </a:lnTo>
                  <a:lnTo>
                    <a:pt x="0" y="328"/>
                  </a:lnTo>
                  <a:lnTo>
                    <a:pt x="5" y="318"/>
                  </a:lnTo>
                  <a:lnTo>
                    <a:pt x="15" y="318"/>
                  </a:lnTo>
                  <a:lnTo>
                    <a:pt x="25" y="323"/>
                  </a:lnTo>
                  <a:lnTo>
                    <a:pt x="65" y="398"/>
                  </a:lnTo>
                  <a:lnTo>
                    <a:pt x="45" y="398"/>
                  </a:lnTo>
                  <a:lnTo>
                    <a:pt x="90" y="323"/>
                  </a:lnTo>
                  <a:lnTo>
                    <a:pt x="95" y="318"/>
                  </a:lnTo>
                  <a:lnTo>
                    <a:pt x="106" y="318"/>
                  </a:lnTo>
                  <a:lnTo>
                    <a:pt x="111" y="328"/>
                  </a:lnTo>
                  <a:lnTo>
                    <a:pt x="111" y="333"/>
                  </a:lnTo>
                  <a:lnTo>
                    <a:pt x="111" y="333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1399"/>
              <a:ext cx="357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1399"/>
              <a:ext cx="357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3513" y="1545"/>
              <a:ext cx="3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2039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3815" y="1545"/>
              <a:ext cx="1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3860" y="1545"/>
              <a:ext cx="3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1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2041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3513" y="1701"/>
              <a:ext cx="650" cy="15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3482" y="1742"/>
              <a:ext cx="95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900" b="1" i="0" u="none" strike="noStrike" cap="none" normalizeH="0" baseline="0" dirty="0">
                  <a:ln>
                    <a:noFill/>
                  </a:ln>
                  <a:solidFill>
                    <a:srgbClr val="376092"/>
                  </a:solidFill>
                  <a:effectLst/>
                  <a:latin typeface="Calibri" panose="020F0502020204030204" pitchFamily="34" charset="0"/>
                </a:rPr>
                <a:t>Reorientación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68" name="Rectangle 50"/>
            <p:cNvSpPr>
              <a:spLocks noChangeArrowheads="1"/>
            </p:cNvSpPr>
            <p:nvPr/>
          </p:nvSpPr>
          <p:spPr bwMode="auto">
            <a:xfrm>
              <a:off x="4369" y="930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2043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69" name="Rectangle 51"/>
            <p:cNvSpPr>
              <a:spLocks noChangeArrowheads="1"/>
            </p:cNvSpPr>
            <p:nvPr/>
          </p:nvSpPr>
          <p:spPr bwMode="auto">
            <a:xfrm>
              <a:off x="4369" y="1071"/>
              <a:ext cx="9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anose="020F0502020204030204" pitchFamily="34" charset="0"/>
                </a:rPr>
                <a:t>Ascenso a TCOL/CF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20" name="Picture 5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1223"/>
              <a:ext cx="297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Picture 5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1223"/>
              <a:ext cx="297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" name="Freeform 54"/>
            <p:cNvSpPr>
              <a:spLocks noEditPoints="1"/>
            </p:cNvSpPr>
            <p:nvPr/>
          </p:nvSpPr>
          <p:spPr bwMode="auto">
            <a:xfrm>
              <a:off x="4586" y="1238"/>
              <a:ext cx="111" cy="428"/>
            </a:xfrm>
            <a:custGeom>
              <a:avLst/>
              <a:gdLst>
                <a:gd name="T0" fmla="*/ 70 w 111"/>
                <a:gd name="T1" fmla="*/ 0 h 428"/>
                <a:gd name="T2" fmla="*/ 70 w 111"/>
                <a:gd name="T3" fmla="*/ 403 h 428"/>
                <a:gd name="T4" fmla="*/ 45 w 111"/>
                <a:gd name="T5" fmla="*/ 403 h 428"/>
                <a:gd name="T6" fmla="*/ 45 w 111"/>
                <a:gd name="T7" fmla="*/ 0 h 428"/>
                <a:gd name="T8" fmla="*/ 70 w 111"/>
                <a:gd name="T9" fmla="*/ 0 h 428"/>
                <a:gd name="T10" fmla="*/ 111 w 111"/>
                <a:gd name="T11" fmla="*/ 332 h 428"/>
                <a:gd name="T12" fmla="*/ 55 w 111"/>
                <a:gd name="T13" fmla="*/ 428 h 428"/>
                <a:gd name="T14" fmla="*/ 0 w 111"/>
                <a:gd name="T15" fmla="*/ 332 h 428"/>
                <a:gd name="T16" fmla="*/ 0 w 111"/>
                <a:gd name="T17" fmla="*/ 327 h 428"/>
                <a:gd name="T18" fmla="*/ 5 w 111"/>
                <a:gd name="T19" fmla="*/ 317 h 428"/>
                <a:gd name="T20" fmla="*/ 15 w 111"/>
                <a:gd name="T21" fmla="*/ 317 h 428"/>
                <a:gd name="T22" fmla="*/ 25 w 111"/>
                <a:gd name="T23" fmla="*/ 322 h 428"/>
                <a:gd name="T24" fmla="*/ 65 w 111"/>
                <a:gd name="T25" fmla="*/ 398 h 428"/>
                <a:gd name="T26" fmla="*/ 45 w 111"/>
                <a:gd name="T27" fmla="*/ 398 h 428"/>
                <a:gd name="T28" fmla="*/ 91 w 111"/>
                <a:gd name="T29" fmla="*/ 322 h 428"/>
                <a:gd name="T30" fmla="*/ 96 w 111"/>
                <a:gd name="T31" fmla="*/ 317 h 428"/>
                <a:gd name="T32" fmla="*/ 106 w 111"/>
                <a:gd name="T33" fmla="*/ 317 h 428"/>
                <a:gd name="T34" fmla="*/ 111 w 111"/>
                <a:gd name="T35" fmla="*/ 327 h 428"/>
                <a:gd name="T36" fmla="*/ 111 w 111"/>
                <a:gd name="T37" fmla="*/ 332 h 428"/>
                <a:gd name="T38" fmla="*/ 111 w 111"/>
                <a:gd name="T39" fmla="*/ 33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428">
                  <a:moveTo>
                    <a:pt x="70" y="0"/>
                  </a:moveTo>
                  <a:lnTo>
                    <a:pt x="70" y="403"/>
                  </a:lnTo>
                  <a:lnTo>
                    <a:pt x="45" y="403"/>
                  </a:lnTo>
                  <a:lnTo>
                    <a:pt x="45" y="0"/>
                  </a:lnTo>
                  <a:lnTo>
                    <a:pt x="70" y="0"/>
                  </a:lnTo>
                  <a:close/>
                  <a:moveTo>
                    <a:pt x="111" y="332"/>
                  </a:moveTo>
                  <a:lnTo>
                    <a:pt x="55" y="428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5" y="317"/>
                  </a:lnTo>
                  <a:lnTo>
                    <a:pt x="15" y="317"/>
                  </a:lnTo>
                  <a:lnTo>
                    <a:pt x="25" y="322"/>
                  </a:lnTo>
                  <a:lnTo>
                    <a:pt x="65" y="398"/>
                  </a:lnTo>
                  <a:lnTo>
                    <a:pt x="45" y="398"/>
                  </a:lnTo>
                  <a:lnTo>
                    <a:pt x="91" y="322"/>
                  </a:lnTo>
                  <a:lnTo>
                    <a:pt x="96" y="317"/>
                  </a:lnTo>
                  <a:lnTo>
                    <a:pt x="106" y="317"/>
                  </a:lnTo>
                  <a:lnTo>
                    <a:pt x="111" y="327"/>
                  </a:lnTo>
                  <a:lnTo>
                    <a:pt x="111" y="332"/>
                  </a:lnTo>
                  <a:lnTo>
                    <a:pt x="111" y="332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71" name="Rectangle 55"/>
            <p:cNvSpPr>
              <a:spLocks noChangeArrowheads="1"/>
            </p:cNvSpPr>
            <p:nvPr/>
          </p:nvSpPr>
          <p:spPr bwMode="auto">
            <a:xfrm>
              <a:off x="5417" y="2457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2050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24" name="Picture 5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3339"/>
              <a:ext cx="276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5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3339"/>
              <a:ext cx="276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Rectangle 58"/>
            <p:cNvSpPr>
              <a:spLocks noChangeArrowheads="1"/>
            </p:cNvSpPr>
            <p:nvPr/>
          </p:nvSpPr>
          <p:spPr bwMode="auto">
            <a:xfrm>
              <a:off x="81" y="3405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5" name="Rectangle 59"/>
            <p:cNvSpPr>
              <a:spLocks noChangeArrowheads="1"/>
            </p:cNvSpPr>
            <p:nvPr/>
          </p:nvSpPr>
          <p:spPr bwMode="auto">
            <a:xfrm>
              <a:off x="146" y="3405"/>
              <a:ext cx="204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Formación MIL general, específica y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6" name="Rectangle 60"/>
            <p:cNvSpPr>
              <a:spLocks noChangeArrowheads="1"/>
            </p:cNvSpPr>
            <p:nvPr/>
          </p:nvSpPr>
          <p:spPr bwMode="auto">
            <a:xfrm>
              <a:off x="2117" y="3405"/>
              <a:ext cx="19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esp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7" name="Rectangle 61"/>
            <p:cNvSpPr>
              <a:spLocks noChangeArrowheads="1"/>
            </p:cNvSpPr>
            <p:nvPr/>
          </p:nvSpPr>
          <p:spPr bwMode="auto">
            <a:xfrm>
              <a:off x="2308" y="3405"/>
              <a:ext cx="13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8" name="Rectangle 62"/>
            <p:cNvSpPr>
              <a:spLocks noChangeArrowheads="1"/>
            </p:cNvSpPr>
            <p:nvPr/>
          </p:nvSpPr>
          <p:spPr bwMode="auto">
            <a:xfrm>
              <a:off x="81" y="3566"/>
              <a:ext cx="8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fundamental.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9" name="Rectangle 63"/>
            <p:cNvSpPr>
              <a:spLocks noChangeArrowheads="1"/>
            </p:cNvSpPr>
            <p:nvPr/>
          </p:nvSpPr>
          <p:spPr bwMode="auto">
            <a:xfrm>
              <a:off x="81" y="3727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80" name="Rectangle 64"/>
            <p:cNvSpPr>
              <a:spLocks noChangeArrowheads="1"/>
            </p:cNvSpPr>
            <p:nvPr/>
          </p:nvSpPr>
          <p:spPr bwMode="auto">
            <a:xfrm>
              <a:off x="146" y="3727"/>
              <a:ext cx="15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Obtención título de grado.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233" name="Picture 6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3384"/>
              <a:ext cx="237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4" name="Picture 6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3384"/>
              <a:ext cx="237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67"/>
            <p:cNvSpPr>
              <a:spLocks noChangeArrowheads="1"/>
            </p:cNvSpPr>
            <p:nvPr/>
          </p:nvSpPr>
          <p:spPr bwMode="auto">
            <a:xfrm>
              <a:off x="3321" y="3450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0" name="Rectangle 68"/>
            <p:cNvSpPr>
              <a:spLocks noChangeArrowheads="1"/>
            </p:cNvSpPr>
            <p:nvPr/>
          </p:nvSpPr>
          <p:spPr bwMode="auto">
            <a:xfrm>
              <a:off x="3387" y="3450"/>
              <a:ext cx="175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Especialidades específicas MIL.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1" name="Rectangle 69"/>
            <p:cNvSpPr>
              <a:spLocks noChangeArrowheads="1"/>
            </p:cNvSpPr>
            <p:nvPr/>
          </p:nvSpPr>
          <p:spPr bwMode="auto">
            <a:xfrm>
              <a:off x="3321" y="3611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2" name="Rectangle 70"/>
            <p:cNvSpPr>
              <a:spLocks noChangeArrowheads="1"/>
            </p:cNvSpPr>
            <p:nvPr/>
          </p:nvSpPr>
          <p:spPr bwMode="auto">
            <a:xfrm>
              <a:off x="3387" y="3611"/>
              <a:ext cx="88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Enseñanza pos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3" name="Rectangle 71"/>
            <p:cNvSpPr>
              <a:spLocks noChangeArrowheads="1"/>
            </p:cNvSpPr>
            <p:nvPr/>
          </p:nvSpPr>
          <p:spPr bwMode="auto">
            <a:xfrm>
              <a:off x="4188" y="3611"/>
              <a:ext cx="1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4" name="Rectangle 72"/>
            <p:cNvSpPr>
              <a:spLocks noChangeArrowheads="1"/>
            </p:cNvSpPr>
            <p:nvPr/>
          </p:nvSpPr>
          <p:spPr bwMode="auto">
            <a:xfrm>
              <a:off x="4228" y="3611"/>
              <a:ext cx="45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grado.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95" name="Rectángulo 7194"/>
          <p:cNvSpPr/>
          <p:nvPr/>
        </p:nvSpPr>
        <p:spPr>
          <a:xfrm>
            <a:off x="392113" y="6325542"/>
            <a:ext cx="845661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>
                <a:hueOff val="0"/>
                <a:satOff val="0"/>
                <a:lumOff val="0"/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_tradnl" sz="24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Formación a lo largo de toda la vida militar  (</a:t>
            </a:r>
            <a:r>
              <a:rPr lang="es-ES_tradnl" sz="2400" b="1" i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Life-Long Learning</a:t>
            </a:r>
            <a:r>
              <a:rPr lang="es-ES_tradnl" sz="24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)</a:t>
            </a:r>
            <a:endParaRPr lang="es-ES" sz="2400" b="1" dirty="0">
              <a:solidFill>
                <a:srgbClr val="1F497D">
                  <a:lumMod val="50000"/>
                </a:srgbClr>
              </a:solidFill>
              <a:latin typeface="Calibri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0048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7490" y="896375"/>
            <a:ext cx="6626956" cy="52322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ysClr val="windowText" lastClr="000000">
                <a:lumMod val="65000"/>
              </a:sysClr>
            </a:extrusionClr>
            <a:contourClr>
              <a:srgbClr val="EEECE1">
                <a:lumMod val="75000"/>
                <a:lumOff val="25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kern="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DE OFICIALES</a:t>
            </a:r>
          </a:p>
        </p:txBody>
      </p:sp>
      <p:sp>
        <p:nvSpPr>
          <p:cNvPr id="3" name="Rectángulo redondeado 2"/>
          <p:cNvSpPr/>
          <p:nvPr/>
        </p:nvSpPr>
        <p:spPr bwMode="auto">
          <a:xfrm>
            <a:off x="539552" y="1786570"/>
            <a:ext cx="8398886" cy="93543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545382" y="2890052"/>
            <a:ext cx="8398886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redondeado 15"/>
          <p:cNvSpPr/>
          <p:nvPr/>
        </p:nvSpPr>
        <p:spPr bwMode="auto">
          <a:xfrm>
            <a:off x="539552" y="3917742"/>
            <a:ext cx="8398886" cy="57606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539552" y="4702386"/>
            <a:ext cx="8398886" cy="9257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539552" y="5953541"/>
            <a:ext cx="8398886" cy="60368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12 CuadroTexto"/>
          <p:cNvSpPr txBox="1"/>
          <p:nvPr/>
        </p:nvSpPr>
        <p:spPr>
          <a:xfrm>
            <a:off x="493594" y="1725136"/>
            <a:ext cx="83988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ACCESO DIRECTO</a:t>
            </a:r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r>
              <a:rPr lang="es-ES" altLang="es-ES" sz="2800" kern="0" dirty="0">
                <a:solidFill>
                  <a:srgbClr val="000099"/>
                </a:solidFill>
                <a:latin typeface="Calibri" panose="020F0502020204030204" pitchFamily="34" charset="0"/>
              </a:rPr>
              <a:t>Se ha suprimido la selección por el sistema de </a:t>
            </a:r>
            <a:r>
              <a:rPr lang="es-ES" altLang="es-ES" sz="2800" u="sng" kern="0" dirty="0">
                <a:solidFill>
                  <a:srgbClr val="000099"/>
                </a:solidFill>
                <a:latin typeface="Calibri" panose="020F0502020204030204" pitchFamily="34" charset="0"/>
              </a:rPr>
              <a:t>oposición</a:t>
            </a:r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r>
              <a:rPr lang="es-ES" sz="2800" b="1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TITULACIÓN CIVIL </a:t>
            </a:r>
            <a:r>
              <a:rPr lang="es-ES" sz="2800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+ </a:t>
            </a:r>
            <a:r>
              <a:rPr lang="es-ES" sz="2800" b="1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FORMACIÓN MILITAR</a:t>
            </a:r>
          </a:p>
          <a:p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r>
              <a:rPr lang="es-ES" sz="2800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Puesto fijo en </a:t>
            </a:r>
            <a:r>
              <a:rPr lang="es-ES" sz="2800" b="1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Administración General del Estado</a:t>
            </a:r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endParaRPr lang="es-ES" sz="2800" b="1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r>
              <a:rPr lang="es-ES" sz="2800" b="1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Estudios gratuitos</a:t>
            </a:r>
            <a:r>
              <a:rPr lang="es-ES" sz="2800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 </a:t>
            </a:r>
          </a:p>
          <a:p>
            <a:r>
              <a:rPr lang="es-ES" sz="2800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y cobrando un sueldo</a:t>
            </a:r>
          </a:p>
          <a:p>
            <a:endParaRPr lang="es-ES" sz="2800" dirty="0">
              <a:solidFill>
                <a:srgbClr val="000099"/>
              </a:solidFill>
              <a:latin typeface="Calibri" panose="020F0502020204030204" pitchFamily="34" charset="0"/>
              <a:sym typeface="Wingdings"/>
            </a:endParaRPr>
          </a:p>
          <a:p>
            <a:r>
              <a:rPr lang="es-ES" sz="2800" dirty="0">
                <a:solidFill>
                  <a:srgbClr val="000099"/>
                </a:solidFill>
                <a:latin typeface="Calibri" panose="020F0502020204030204" pitchFamily="34" charset="0"/>
                <a:sym typeface="Wingdings"/>
              </a:rPr>
              <a:t>Profesión ilusionante y variada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577730DE-06BE-4A54-9C8E-DC0BACB4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9CEB6C91-9CC4-4CB5-8182-1C4F02AD359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4255262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 rot="19855994">
            <a:off x="1691680" y="3068960"/>
            <a:ext cx="6264696" cy="576064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ENSEÑANZA DE SUBOFICIALES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1B1A86D3-A797-4E7F-9C13-7B0F0CAF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9E49E65-33C9-4942-8E3D-46AC6C7E4F6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3339144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1600" y="1988840"/>
            <a:ext cx="792088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buFont typeface="Times New Roman"/>
              <a:buAutoNum type="arabicPeriod"/>
              <a:tabLst>
                <a:tab pos="249554" algn="l"/>
              </a:tabLst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ubof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es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6350" algn="just">
              <a:lnSpc>
                <a:spcPct val="100000"/>
              </a:lnSpc>
              <a:buFont typeface="Times New Roman"/>
              <a:buAutoNum type="arabicPeriod"/>
              <a:tabLst>
                <a:tab pos="249554" algn="l"/>
              </a:tabLst>
            </a:pP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  <a:buFont typeface="Times New Roman"/>
              <a:buAutoNum type="arabicPeriod"/>
              <a:tabLst>
                <a:tab pos="249554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0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000" b="1" spc="-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000" b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000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ecí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u="sng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u="sng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u="sng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u="sng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rre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pondi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títu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2000" b="1" u="sng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u="sng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u="sng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u="sng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u="sng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2000" b="1" u="sng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  <a:buFont typeface="Times New Roman"/>
              <a:buAutoNum type="arabicPeriod"/>
              <a:tabLst>
                <a:tab pos="249554" algn="l"/>
              </a:tabLst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buFont typeface="Times New Roman"/>
              <a:buAutoNum type="arabicPeriod"/>
              <a:tabLst>
                <a:tab pos="306070" algn="l"/>
              </a:tabLst>
            </a:pPr>
            <a:r>
              <a:rPr lang="es-E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opo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u="sng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u="sng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b="1" u="sng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cí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b="1" u="sng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u="sng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b="1" u="sng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b="1" u="sng" spc="-3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u="sng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u="sng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quisit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xigido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02C55254-2732-4006-A4B1-FD41145DC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144BBA3-4613-4DDD-8CB5-E61C9639BF6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5ACD6C28-B479-4BB6-AC12-3FABDE3924FC}"/>
              </a:ext>
            </a:extLst>
          </p:cNvPr>
          <p:cNvSpPr txBox="1"/>
          <p:nvPr/>
        </p:nvSpPr>
        <p:spPr>
          <a:xfrm>
            <a:off x="1763688" y="895482"/>
            <a:ext cx="691749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39/2007</a:t>
            </a:r>
            <a:r>
              <a:rPr lang="es-ES"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ículo</a:t>
            </a:r>
            <a:r>
              <a:rPr sz="28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ñan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ubo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fici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9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o"/>
          <p:cNvGrpSpPr/>
          <p:nvPr/>
        </p:nvGrpSpPr>
        <p:grpSpPr>
          <a:xfrm>
            <a:off x="4139952" y="4668986"/>
            <a:ext cx="4104456" cy="1784350"/>
            <a:chOff x="4788024" y="4957018"/>
            <a:chExt cx="4104456" cy="1784350"/>
          </a:xfrm>
        </p:grpSpPr>
        <p:pic>
          <p:nvPicPr>
            <p:cNvPr id="7" name="Picture 5" descr="Soldado del Ejército del Aire besando la Bandera de Españ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03442" y="4957018"/>
              <a:ext cx="1189038" cy="1784350"/>
            </a:xfrm>
            <a:prstGeom prst="rect">
              <a:avLst/>
            </a:prstGeom>
            <a:noFill/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4788024" y="5597165"/>
              <a:ext cx="2880320" cy="504056"/>
            </a:xfrm>
            <a:prstGeom prst="rect">
              <a:avLst/>
            </a:prstGeom>
          </p:spPr>
          <p:txBody>
            <a:bodyPr/>
            <a:lstStyle/>
            <a:p>
              <a:pPr marL="285750" indent="-285750">
                <a:spcBef>
                  <a:spcPct val="20000"/>
                </a:spcBef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EJÉRCITO DEL AIRE</a:t>
              </a:r>
            </a:p>
          </p:txBody>
        </p:sp>
      </p:grpSp>
      <p:grpSp>
        <p:nvGrpSpPr>
          <p:cNvPr id="3" name="14 Grupo"/>
          <p:cNvGrpSpPr/>
          <p:nvPr/>
        </p:nvGrpSpPr>
        <p:grpSpPr>
          <a:xfrm>
            <a:off x="1195574" y="3501008"/>
            <a:ext cx="2656346" cy="1952253"/>
            <a:chOff x="115454" y="3501008"/>
            <a:chExt cx="2656346" cy="1952253"/>
          </a:xfrm>
        </p:grpSpPr>
        <p:pic>
          <p:nvPicPr>
            <p:cNvPr id="6" name="Picture 4" descr="Enseñanz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454" y="3501008"/>
              <a:ext cx="1144178" cy="1952253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1331640" y="4261111"/>
              <a:ext cx="1440160" cy="432047"/>
            </a:xfrm>
            <a:prstGeom prst="rect">
              <a:avLst/>
            </a:prstGeom>
          </p:spPr>
          <p:txBody>
            <a:bodyPr/>
            <a:lstStyle/>
            <a:p>
              <a:pPr marL="285750" indent="-285750">
                <a:spcBef>
                  <a:spcPct val="20000"/>
                </a:spcBef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ARMADA</a:t>
              </a: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3419872" y="2774305"/>
            <a:ext cx="4896544" cy="1374775"/>
            <a:chOff x="3995936" y="2414265"/>
            <a:chExt cx="4896544" cy="13747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3995936" y="2852936"/>
              <a:ext cx="2952328" cy="471599"/>
            </a:xfrm>
            <a:prstGeom prst="rect">
              <a:avLst/>
            </a:prstGeom>
          </p:spPr>
          <p:txBody>
            <a:bodyPr/>
            <a:lstStyle/>
            <a:p>
              <a:pPr marL="285750" indent="-285750">
                <a:spcBef>
                  <a:spcPct val="20000"/>
                </a:spcBef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EJÉRCITO DE TIERRA</a:t>
              </a:r>
            </a:p>
            <a:p>
              <a:pPr marL="447675" indent="-85725"/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4" descr="IFOR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817" y="2414265"/>
              <a:ext cx="1871663" cy="1374775"/>
            </a:xfrm>
            <a:prstGeom prst="rect">
              <a:avLst/>
            </a:prstGeom>
            <a:noFill/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72072" y="1700808"/>
            <a:ext cx="6184304" cy="1296144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 DE ESTUDIOS INTEGRADO</a:t>
            </a:r>
          </a:p>
          <a:p>
            <a:pPr marL="542925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s-ES_tradnl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FORMACIÓN MILITAR (GENERAL Y ESPECÍFICA)</a:t>
            </a:r>
          </a:p>
          <a:p>
            <a:pPr marL="542925" lvl="1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MÓDULOS TTS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35896" y="10527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SUBOFICIALES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4194F839-F411-43AC-86FB-F143341CC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13A1D73D-8D52-4F49-A7AD-236A26E3F75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05671F22-411E-44C9-98FD-C0220B01E9AF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-33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26F5-B894-45AD-BB76-FA7C8861F7B2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1104778" y="696326"/>
            <a:ext cx="7776864" cy="5040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CURRÍCULO SUBOFICIALES</a:t>
            </a:r>
            <a:endParaRPr lang="es-ES" altLang="es-E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42420" y="1521024"/>
            <a:ext cx="8301580" cy="518457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Enseñanza de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FORMACIÓN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Acceso a la escala</a:t>
            </a:r>
          </a:p>
          <a:p>
            <a:pPr algn="l">
              <a:lnSpc>
                <a:spcPct val="20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PERFILES DE EGRESO: Jefes de Estado Mayor</a:t>
            </a:r>
          </a:p>
          <a:p>
            <a:pPr algn="l">
              <a:lnSpc>
                <a:spcPct val="20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Currículos de 3.000h./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cursos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(Con TTS 1 curso,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MÚSICOS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curso)</a:t>
            </a:r>
          </a:p>
          <a:p>
            <a:pPr algn="l">
              <a:lnSpc>
                <a:spcPct val="20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COMPRENDEN: </a:t>
            </a:r>
          </a:p>
          <a:p>
            <a:pPr marL="457200" lvl="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FORMACIÓN MILITAR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GENERAL </a:t>
            </a:r>
          </a:p>
          <a:p>
            <a:pPr marL="457200" lvl="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FORMACIÓN ESPECÍFICA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PARA ESPECIALIDAD FUNDAMENTAL</a:t>
            </a:r>
          </a:p>
          <a:p>
            <a:pPr marL="457200" lvl="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PLEST Formación Profesional (Técnico Superior,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TTS)</a:t>
            </a:r>
          </a:p>
          <a:p>
            <a:pPr algn="l">
              <a:lnSpc>
                <a:spcPct val="200000"/>
              </a:lnSpc>
            </a:pP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Módulos Formativos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max. 1400h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457200" lvl="2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Obligatorios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Todos FAS (Form. Gral. Militar, Sanitaria, Inglés, EF, I+A)</a:t>
            </a:r>
          </a:p>
          <a:p>
            <a:pPr marL="457200" lvl="2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Específicos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Todos del mismo Ejercito ET/ARM/EA</a:t>
            </a:r>
          </a:p>
          <a:p>
            <a:pPr marL="457200" lvl="2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EFUN</a:t>
            </a:r>
            <a:r>
              <a:rPr lang="es-ES" sz="1600" b="1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propios de especialidad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Módulos Profesionales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Conducentes al T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.  1.600h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adaptado”)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7704" y="-33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F83929E9-864E-4942-95D2-78EB138A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FB059142-6F48-46BC-A943-21C560DA3B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409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23677" y="1180727"/>
            <a:ext cx="8062664" cy="5544616"/>
          </a:xfrm>
        </p:spPr>
        <p:txBody>
          <a:bodyPr/>
          <a:lstStyle/>
          <a:p>
            <a:pPr marL="0" indent="0" algn="ctr">
              <a:buNone/>
            </a:pPr>
            <a:endParaRPr lang="es-ES" sz="2400" b="1" cap="all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FINALIDAD:</a:t>
            </a:r>
          </a:p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Proporcionar a sus miembros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formación requerida para el ejercicio profesional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los diferentes cuerpos, escalas y especialidades.</a:t>
            </a: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Atender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derivadas de la organización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preparación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las unidades y de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empleo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las operaciones</a:t>
            </a:r>
            <a:r>
              <a:rPr lang="es-E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283968" y="3717032"/>
            <a:ext cx="504056" cy="115212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46597" y="533761"/>
            <a:ext cx="7416824" cy="66299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600" b="1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ENSEÑANZA EN LA FUERZAS ARMADAS</a:t>
            </a:r>
            <a:endParaRPr lang="es-ES_tradnl" sz="24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(Artículo 43 LCM)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24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919F4D6-F0BA-45F6-9018-20D109554C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4024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64821"/>
              </p:ext>
            </p:extLst>
          </p:nvPr>
        </p:nvGraphicFramePr>
        <p:xfrm>
          <a:off x="923975" y="1926357"/>
          <a:ext cx="8064896" cy="462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1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3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078">
                <a:tc rowSpan="2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istr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4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ist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ed.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Art</a:t>
                      </a:r>
                      <a:r>
                        <a:rPr lang="es-ES_tradnl" sz="1800" b="1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800" b="1" spc="-5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ría</a:t>
                      </a:r>
                      <a:r>
                        <a:rPr sz="1800" b="1" spc="-40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pañ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(****)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078">
                <a:tc rowSpan="2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istr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4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(L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E).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istr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istr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075">
                <a:tc rowSpan="5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Asist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1800" b="1" spc="-4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Dir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nfan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ría</a:t>
                      </a:r>
                      <a:r>
                        <a:rPr sz="1800" b="1" spc="-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Lig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nfan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ría</a:t>
                      </a:r>
                      <a:r>
                        <a:rPr sz="1800" b="1" spc="-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4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aba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ría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4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s-ES"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s-ES"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s-ES"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lang="es-ES" sz="1800" b="1" spc="-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s-ES"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.T.</a:t>
                      </a:r>
                      <a:endParaRPr lang="es-ES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3851445"/>
                  </a:ext>
                </a:extLst>
              </a:tr>
              <a:tr h="295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nfan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ría</a:t>
                      </a:r>
                      <a:r>
                        <a:rPr sz="1800" b="1" spc="-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lang="es-ES" sz="1800" b="1" spc="-5" dirty="0">
                        <a:solidFill>
                          <a:srgbClr val="30303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07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07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Dir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4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927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án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lang="es-ES"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de Helicopteros de Turbina de Gas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0869">
                <a:tc>
                  <a:txBody>
                    <a:bodyPr/>
                    <a:lstStyle/>
                    <a:p>
                      <a:pPr marL="571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imi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s-ES"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s-ES"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s-ES"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án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s-ES"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s-ES"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 de Aviones de Turbina de Gas</a:t>
                      </a:r>
                      <a:r>
                        <a:rPr lang="es-ES"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imi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náu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70518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7704" y="-33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E3903391-7177-4958-B557-B3167EB9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755DDD4B-CC9C-4609-BCBD-D14420CA2B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317699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72929"/>
              </p:ext>
            </p:extLst>
          </p:nvPr>
        </p:nvGraphicFramePr>
        <p:xfrm>
          <a:off x="899592" y="980728"/>
          <a:ext cx="8136904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icl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ivo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Avi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ónic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6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LOG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ónic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alacion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4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ér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mica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luido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aj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quipo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204">
                <a:tc rowSpan="3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ónico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ónic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unicaci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2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202">
                <a:tc rowSpan="2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ónic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ndu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ial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ill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4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érea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(****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2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mam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ra</a:t>
                      </a:r>
                      <a:r>
                        <a:rPr sz="1800" b="1" spc="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ivil.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204">
                <a:tc rowSpan="5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b="1" spc="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comunicac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 </a:t>
                      </a:r>
                      <a:r>
                        <a:rPr sz="1800" b="1" spc="6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má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ico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omunicaci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4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maci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2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cció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2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acion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éreo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42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stem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ació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b="1" spc="4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comunica</a:t>
                      </a:r>
                      <a:r>
                        <a:rPr lang="es-ES_tradnl" sz="1800" b="1" spc="-5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5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60" dirty="0" smtClean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cib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efe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té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cn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oma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spc="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icida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816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4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1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áquina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3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alacion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6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Buqu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 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opul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720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rte</a:t>
                      </a:r>
                      <a:r>
                        <a:rPr sz="1800" b="1" spc="2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im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3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Pes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aniob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ra</a:t>
                      </a:r>
                      <a:r>
                        <a:rPr sz="1800" b="1" spc="3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="1" spc="-10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5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ació</a:t>
                      </a:r>
                      <a:r>
                        <a:rPr sz="1800" b="1" dirty="0">
                          <a:solidFill>
                            <a:srgbClr val="30303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7704" y="-33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49823788-38B3-448F-BD9D-602B4421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3393B3D6-D422-4492-A641-6A43B1DCFE8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72929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27584" y="3753470"/>
            <a:ext cx="8145494" cy="80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27584" y="5085184"/>
            <a:ext cx="8208912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27584" y="1844824"/>
            <a:ext cx="8145494" cy="144016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24630" y="1215689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tabLst>
                <a:tab pos="2957513" algn="l"/>
              </a:tabLst>
            </a:pPr>
            <a:r>
              <a:rPr lang="es-ES" sz="2400" b="1" dirty="0">
                <a:solidFill>
                  <a:srgbClr val="FF0000"/>
                </a:solidFill>
              </a:rPr>
              <a:t>S/Titulación</a:t>
            </a:r>
            <a:r>
              <a:rPr lang="es-ES" sz="2400" dirty="0">
                <a:solidFill>
                  <a:schemeClr val="bg1"/>
                </a:solidFill>
              </a:rPr>
              <a:t>.	Mínimo 3 Cursos Académicos.</a:t>
            </a:r>
          </a:p>
          <a:p>
            <a:pPr lvl="2"/>
            <a:r>
              <a:rPr lang="es-ES" sz="2400" dirty="0">
                <a:solidFill>
                  <a:schemeClr val="bg1"/>
                </a:solidFill>
              </a:rPr>
              <a:t>TTS 2000 H + FM 1000 H Total  Max 3000 horas.</a:t>
            </a:r>
          </a:p>
          <a:p>
            <a:pPr lvl="2"/>
            <a:r>
              <a:rPr lang="es-ES" sz="2400" dirty="0">
                <a:solidFill>
                  <a:schemeClr val="bg1"/>
                </a:solidFill>
              </a:rPr>
              <a:t>	</a:t>
            </a:r>
          </a:p>
          <a:p>
            <a:pPr lvl="2"/>
            <a:endParaRPr lang="es-ES" sz="2400" dirty="0">
              <a:solidFill>
                <a:schemeClr val="bg1"/>
              </a:solidFill>
            </a:endParaRPr>
          </a:p>
          <a:p>
            <a:pPr lvl="2"/>
            <a:endParaRPr lang="es-ES" sz="2400" dirty="0">
              <a:solidFill>
                <a:schemeClr val="bg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FF0000"/>
                </a:solidFill>
              </a:rPr>
              <a:t>C/Titulación</a:t>
            </a:r>
            <a:r>
              <a:rPr lang="es-ES" sz="2400" b="1" dirty="0"/>
              <a:t>. </a:t>
            </a:r>
            <a:r>
              <a:rPr lang="es-ES" sz="2400" dirty="0"/>
              <a:t>	Max. 1 Cursos Académicos.</a:t>
            </a:r>
          </a:p>
          <a:p>
            <a:pPr lvl="1"/>
            <a:r>
              <a:rPr lang="es-ES" sz="2400" dirty="0"/>
              <a:t>			Max FM 1200 horas.</a:t>
            </a:r>
          </a:p>
          <a:p>
            <a:pPr lvl="1"/>
            <a:endParaRPr lang="es-ES" sz="2400" dirty="0">
              <a:solidFill>
                <a:schemeClr val="bg2"/>
              </a:solidFill>
            </a:endParaRPr>
          </a:p>
          <a:p>
            <a:pPr lvl="1"/>
            <a:endParaRPr lang="es-ES" sz="2400" dirty="0">
              <a:solidFill>
                <a:schemeClr val="bg2"/>
              </a:solidFill>
            </a:endParaRPr>
          </a:p>
          <a:p>
            <a:pPr marL="989013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FF0000"/>
                </a:solidFill>
              </a:rPr>
              <a:t>CUERPOS DE MÚSICAS MILITARES</a:t>
            </a:r>
            <a:r>
              <a:rPr lang="es-ES" sz="2400" b="1" dirty="0"/>
              <a:t>. </a:t>
            </a:r>
            <a:r>
              <a:rPr lang="es-ES" sz="2400" dirty="0"/>
              <a:t>	Max. 1 Curso Académ.</a:t>
            </a:r>
          </a:p>
          <a:p>
            <a:endParaRPr lang="es-ES" sz="2400" dirty="0">
              <a:solidFill>
                <a:schemeClr val="bg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1388" y="6179697"/>
            <a:ext cx="803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 TÉCNICO DE GRADO SUPERIOR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CURRÍCULO ÚNICO</a:t>
            </a:r>
          </a:p>
        </p:txBody>
      </p:sp>
      <p:sp>
        <p:nvSpPr>
          <p:cNvPr id="9" name="3 Rectángulo"/>
          <p:cNvSpPr/>
          <p:nvPr/>
        </p:nvSpPr>
        <p:spPr>
          <a:xfrm>
            <a:off x="3347864" y="83415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u="sng" kern="0" dirty="0">
                <a:solidFill>
                  <a:srgbClr val="0070C0"/>
                </a:solidFill>
              </a:rPr>
              <a:t>DURACIÓN</a:t>
            </a:r>
            <a:endParaRPr lang="es-ES" sz="2800" u="sng" kern="0" dirty="0">
              <a:solidFill>
                <a:srgbClr val="FF0000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1CB6971-2ABA-4701-9B69-1D1849D1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3326D229-73FC-4BB3-A393-92C34AB242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268098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827584" y="1916832"/>
            <a:ext cx="314499" cy="2088232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s-ES_tradnl" sz="1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B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H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I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L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L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E</a:t>
            </a:r>
          </a:p>
          <a:p>
            <a:pPr algn="ctr"/>
            <a:r>
              <a:rPr lang="es-ES_tradnl" sz="1400" b="1" dirty="0">
                <a:solidFill>
                  <a:srgbClr val="FF0000"/>
                </a:solidFill>
                <a:latin typeface="Calibri" pitchFamily="34" charset="0"/>
              </a:rPr>
              <a:t>R</a:t>
            </a:r>
          </a:p>
          <a:p>
            <a:pPr algn="ctr"/>
            <a:endParaRPr lang="es-E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Line 59"/>
          <p:cNvSpPr>
            <a:spLocks noChangeShapeType="1"/>
          </p:cNvSpPr>
          <p:nvPr/>
        </p:nvSpPr>
        <p:spPr bwMode="auto">
          <a:xfrm flipV="1">
            <a:off x="1269348" y="3826084"/>
            <a:ext cx="0" cy="720725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826963" y="4581128"/>
            <a:ext cx="4105066" cy="156966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CONVOCATORIA AD</a:t>
            </a: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FontTx/>
              <a:buChar char="•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Reconocimiento Médico.</a:t>
            </a:r>
          </a:p>
          <a:p>
            <a:pPr algn="l">
              <a:buFontTx/>
              <a:buChar char="•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Pruebas Físicas.</a:t>
            </a:r>
          </a:p>
          <a:p>
            <a:pPr algn="l">
              <a:buFontTx/>
              <a:buChar char="•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Tener 18 años y no tener cumplidos los 21. Con Titulación </a:t>
            </a:r>
            <a:r>
              <a:rPr lang="es-ES_tradnl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 </a:t>
            </a: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años. </a:t>
            </a:r>
          </a:p>
          <a:p>
            <a:pPr algn="l">
              <a:buFontTx/>
              <a:buChar char="•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Test Psicotécnico.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1187624" y="1844824"/>
            <a:ext cx="224136" cy="225874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S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E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L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E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I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Ó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52785" y="122869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s-E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475656" y="2996952"/>
            <a:ext cx="2052296" cy="574675"/>
            <a:chOff x="764" y="1616"/>
            <a:chExt cx="891" cy="272"/>
          </a:xfrm>
        </p:grpSpPr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>
              <a:off x="793" y="1616"/>
              <a:ext cx="862" cy="272"/>
            </a:xfrm>
            <a:prstGeom prst="rightArrow">
              <a:avLst>
                <a:gd name="adj1" fmla="val 50000"/>
                <a:gd name="adj2" fmla="val 79228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s-ES" sz="2800" u="sng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2" name="Text Box 56"/>
            <p:cNvSpPr txBox="1">
              <a:spLocks noChangeArrowheads="1"/>
            </p:cNvSpPr>
            <p:nvPr/>
          </p:nvSpPr>
          <p:spPr bwMode="auto">
            <a:xfrm>
              <a:off x="764" y="1687"/>
              <a:ext cx="726" cy="14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 u="sng" dirty="0">
                  <a:solidFill>
                    <a:schemeClr val="bg1"/>
                  </a:solidFill>
                  <a:latin typeface="Calibri" pitchFamily="34" charset="0"/>
                </a:rPr>
                <a:t>INGRESO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419872" y="2313441"/>
            <a:ext cx="2663825" cy="1712913"/>
            <a:chOff x="2109" y="2795"/>
            <a:chExt cx="1678" cy="1079"/>
          </a:xfrm>
          <a:solidFill>
            <a:schemeClr val="tx1">
              <a:lumMod val="50000"/>
            </a:schemeClr>
          </a:solidFill>
        </p:grpSpPr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109" y="2795"/>
              <a:ext cx="1678" cy="446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solidFill>
                    <a:schemeClr val="tx1"/>
                  </a:solidFill>
                  <a:latin typeface="Calibri" pitchFamily="34" charset="0"/>
                </a:rPr>
                <a:t>FORMACIÓN MILITAR</a:t>
              </a:r>
            </a:p>
            <a:p>
              <a:pPr algn="ctr">
                <a:spcBef>
                  <a:spcPct val="50000"/>
                </a:spcBef>
              </a:pPr>
              <a:r>
                <a:rPr lang="es-ES" sz="1600" b="1" dirty="0">
                  <a:solidFill>
                    <a:schemeClr val="tx1"/>
                  </a:solidFill>
                  <a:latin typeface="Calibri" pitchFamily="34" charset="0"/>
                </a:rPr>
                <a:t>GRAL. Y ESPECÍFICA</a:t>
              </a: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2109" y="3506"/>
              <a:ext cx="1678" cy="368"/>
            </a:xfrm>
            <a:prstGeom prst="rect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TÉCNICO </a:t>
              </a:r>
              <a:r>
                <a:rPr lang="es-ES" sz="16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SUPERIOR DE FORMACIÓN PROFESIONAL</a:t>
              </a: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2834" y="3249"/>
              <a:ext cx="182" cy="182"/>
              <a:chOff x="793" y="1933"/>
              <a:chExt cx="182" cy="182"/>
            </a:xfrm>
            <a:grpFill/>
          </p:grpSpPr>
          <p:sp>
            <p:nvSpPr>
              <p:cNvPr id="17" name="Line 61"/>
              <p:cNvSpPr>
                <a:spLocks noChangeShapeType="1"/>
              </p:cNvSpPr>
              <p:nvPr/>
            </p:nvSpPr>
            <p:spPr bwMode="auto">
              <a:xfrm>
                <a:off x="884" y="1933"/>
                <a:ext cx="0" cy="182"/>
              </a:xfrm>
              <a:prstGeom prst="line">
                <a:avLst/>
              </a:prstGeom>
              <a:grpFill/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Line 62"/>
              <p:cNvSpPr>
                <a:spLocks noChangeShapeType="1"/>
              </p:cNvSpPr>
              <p:nvPr/>
            </p:nvSpPr>
            <p:spPr bwMode="auto">
              <a:xfrm>
                <a:off x="793" y="2024"/>
                <a:ext cx="182" cy="0"/>
              </a:xfrm>
              <a:prstGeom prst="line">
                <a:avLst/>
              </a:prstGeom>
              <a:grpFill/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6084168" y="2852936"/>
            <a:ext cx="2087562" cy="5588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smtClean="0">
                <a:latin typeface="Calibri" pitchFamily="34" charset="0"/>
              </a:rPr>
              <a:t>MÁXIMO</a:t>
            </a:r>
            <a:endParaRPr lang="es-ES" sz="12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200" b="1" dirty="0">
                <a:latin typeface="Calibri" pitchFamily="34" charset="0"/>
              </a:rPr>
              <a:t>3 AÑOS </a:t>
            </a:r>
            <a:r>
              <a:rPr lang="es-ES" sz="1200" b="1" dirty="0">
                <a:latin typeface="Calibri" pitchFamily="34" charset="0"/>
                <a:sym typeface="Wingdings" pitchFamily="2" charset="2"/>
              </a:rPr>
              <a:t></a:t>
            </a:r>
            <a:r>
              <a:rPr lang="es-ES" sz="1200" b="1" dirty="0">
                <a:latin typeface="Calibri" pitchFamily="34" charset="0"/>
              </a:rPr>
              <a:t>3.400 HORAS</a:t>
            </a:r>
          </a:p>
        </p:txBody>
      </p:sp>
      <p:sp>
        <p:nvSpPr>
          <p:cNvPr id="20" name="AutoShape 71"/>
          <p:cNvSpPr>
            <a:spLocks noChangeArrowheads="1"/>
          </p:cNvSpPr>
          <p:nvPr/>
        </p:nvSpPr>
        <p:spPr bwMode="auto">
          <a:xfrm>
            <a:off x="7884368" y="2276872"/>
            <a:ext cx="1259632" cy="1649338"/>
          </a:xfrm>
          <a:prstGeom prst="homePlate">
            <a:avLst>
              <a:gd name="adj" fmla="val 25000"/>
            </a:avLst>
          </a:prstGeom>
          <a:solidFill>
            <a:srgbClr val="FFFF00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b="1" dirty="0">
                <a:solidFill>
                  <a:srgbClr val="FF3300"/>
                </a:solidFill>
                <a:latin typeface="Calibri" pitchFamily="34" charset="0"/>
              </a:rPr>
              <a:t>DESPACHO</a:t>
            </a:r>
          </a:p>
          <a:p>
            <a:pPr algn="ctr"/>
            <a:r>
              <a:rPr lang="es-ES" sz="1600" b="1" dirty="0">
                <a:solidFill>
                  <a:srgbClr val="FF3300"/>
                </a:solidFill>
                <a:latin typeface="Calibri" pitchFamily="34" charset="0"/>
              </a:rPr>
              <a:t>SUBOFICIAL</a:t>
            </a:r>
          </a:p>
          <a:p>
            <a:pPr algn="ctr"/>
            <a:endParaRPr lang="es-E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Line 78"/>
          <p:cNvSpPr>
            <a:spLocks noChangeShapeType="1"/>
          </p:cNvSpPr>
          <p:nvPr/>
        </p:nvSpPr>
        <p:spPr bwMode="auto">
          <a:xfrm>
            <a:off x="8388350" y="4071119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97282" name="AutoShape 2" descr="data:image/jpeg;base64,/9j/4AAQSkZJRgABAQAAAQABAAD/2wCEAAkGBhQSEBUUExQWFRUVGBgYGBgYGR0fIBgYGBcYHRwfHB0fHCYeGhwkGRoXHy8iIycpLCwsHh4xNTAqNSYrLCkBCQoKDgwOGg8PGiwlHSQpLCwsLCosLCwsLCo0LCwsKSwsLCwsKSwpKS8pLikpLCwsLCwpLCwsLCwsLCwsLCwsKf/AABEIANYA7AMBIgACEQEDEQH/xAAbAAABBQEBAAAAAAAAAAAAAAAGAgMEBQcAAf/EAEcQAAIBAgMFBQQIBQIEBAcAAAECAwARBBIhBQYxQVETImGBkQcycaEUQlJiscHR8CNygpLhM/EkU6KyQ2PS4hUWJTREg9P/xAAbAQACAwEBAQAAAAAAAAAAAAABAwACBAUGB//EADoRAAEDAQUFBgUDAgcBAAAAAAEAAhEDBBIhMUEFUWFxgRMiMpGhsUJSwdHwFCPxsuE0NUNTYnLCM//aAAwDAQACEQMRAD8A1MA5TZqgr2tmBfpl0HjfqCTpyHDgKmKzW0tTb5uimiCnlU2PjckXN/6f0Q1Z4RnESarYKvI9BVRtZ2JF0/E/Ps/zq3wUhEad36q/gP3wpdTwqzM04krnkPnTxlboPnSBMfs/v0r1pwOKt5f7UrJNPJe/SD9mlLiPu02kyfeHxpztE5NbyooRwXoxPUWrw4sDrXqzD7S+lKuDzWohgmhjRSxih4V68fw8qaZgoubW6ki1HFTBSBiB1Hp/inFlHUUJbS9oOBiuGkVmHJAWuelwMvzoVx/tii17PDMbHizW08gaa2m85BLLmDMrVc46j1rhL+9Kw2f2q4x9IkjX+VS34tXi717YfVUmPwgPD+yrmkRmQOqp2rVuYkFKyqawz/5p2wo/05ev/wBvy6e5Tqe1XHRD+JGh/mRl/AigKZORB6qdo1bh2a17lArH8D7aTb+NCb8zGdPQg/jRNsv2oYSXKDIY2OlnFreeq+d6hpuGiIc06o2IB5A0pIBzHzNQsNi863RkYHmCCPUU+JH6LS1dSREORNeAn7VN9q3SvRMehoqqUyE86T2Z8PT/ABSWn+6aT9JI5H5VEcU5mPQfvyrzKenzpH0k/ZNcZz0NRGClcOXoa8zfdPrTf0j7relL7fwagpCrZpMqFi1gASfIXqJhNrCRSykkA5TpfX+m9/L9KlujFOAtTMcBUWAFuNqOiOqqNp3ZhoTYfY/WM1eYN2EaXBFlXTUchyqj2uvfHdJ0/f1TV3hHtGncOiry+6PCqv8ACi3EqT9KYfV/GktiDzv5ClLiD0I9P0pDYgn6pNKV44JaYkV30oHl+/Sm1k+78r/nXHErzU/20ZRhOqq9AKbxWJijUs7KoGpLEAetUG8e+GHwiXfvOfdjGhPy0HiayvEY3GbVnyKpbXRF0RB1J/MmmtZLbzjDRmSkvqBuGqMt4favEmZMKmdvttfL5C9z52oRhwO0tqtms7pf3mOWMfkfK5opwu6GB2agkxriaXiE+qD4Lxb4tp4VUbd9rM0gyYdREg0FuNvy06WrM21vrG7Yqcj53YN6alJdPxnop+H9l2Gw4DY7Fi/2Esvza7HyAp19v7GwotFh1mZfrMMxuPFr8/Csyxe0HlYs7FietRjrzpw2ZVq42ms48G90emPql9oB4W+a1CT2yZNIMMiD98lAqDN7ZsUeCoPI/maCsDsWaYM0cZZVvmbgosPtNZb+F71KwO7byGDvqFnDtm17ixk58wtxAF7C/EUDsvZ1PxNB5knSd+5TtahyROvtkxYOuT0/zUyD21S/+JCjDnx/MkUHxbBjlmjSCfMGVyxePKY8gJN1DEEEDSzX8OF4Y2HL9G+kZR2WYLckXudLheJF9L8L1Ds3ZxwuAeYOOW7cj2tTetDXfnZmJ0xOCQE/WCj8VymuO5OzMYP+ExBif7LHML9MrWb0JrLudKRyOBtVjso08bPVe3gTeHkfuh2oPiAPojzEbsbU2aTJCxZBxaLvC33kIvb4i3jV7u/7ZF0XFx2OgLp8yVN/DhQhsD2kYrDEDOZEH1X19DxHlRh22ztrjvgYfEkaMLAlvHQB9etj0NIfaLRZ/wDFsvN+dmnNufkrtg+A9CtG2btqGdA8Tl1PMWPr086nrOtuPyrB8XsvH7FlEiMTGT766o9uTryPgdehrRtz/aXDjAEcLHOSRk1ObndT8OR1rW27UZ2lI3m7wrB2MEQUYjEDr8q9Zh1+RpoTp4UoOh/2oJkJfd6j1rtOo9f8UgolIKp0P786ikJ3zHqK4xnoPl+tRmhHj+/Ou7EUEYCY+lEDhUaWTMLEfjTG0MYQuTMFZtBrY66D51FwsUwQh3JYm9735DqTz1/C1FTJV+04wraLbT9/VNEmEmAjS/JV6dB1UUM7RRg3eu2nO35CiXCYgBEGQ+6vD4DwqrslZuaf+mrzHzFLGKjtz/fnSDjl5gj4immnU8wfKlyrRwT/ANKTlm+f60J78b/phI8kRvM3AH6o6sL/ABsKTvrvTHhIrhbyt7ingbWuT4Cs/wB0d1pdpYgyyk9kDeSTmT9lfHx5Cr3mU2GtVMNHqlVDjdbmk7tbpYjacxkkZhHe7zNre3Jb8T8hRRt3fODZ0X0XAKMw959Dr1J+sf2Kg78b8LEn0PBgJGl1Yr+AP4njWbM586TSs1TaBFW0iKfws+rvss5cKeDc96kY/aMkzl5GLMTxNRmrq8BrvtaGiAMFnXlr1e7E2WuSeSaJpDAqHsiWTRmsWa1myqLXsRxB4VJ3Tw4T/icokVAwYIbyQaaShSLEA89QOduNW+9G1liyvE69uCnZSo7M5gCkEzMdMzG3dtpY8q51e0Oc/saY6/Thh1xkJjW4SUnt4YYCAqBZolxMMcwLhJlYoy6+8GUXXNccL3teqHA7ymKONVQZ4pJGBPApKgDoV6G1VmOx8kzl5XLseJY3On5VI2fsOWb3Iyw0uQDzIA+GpA1txHWmMsrGNJqmZxMnp7Z70C86KfHvOFYZcPGiCOSMBL3/AIvvMWN2JtwvcCrFt5I8THJAUSEMI0iOtlVJFIDm9rAZjmtcniastvbtynBYdQQ3ZglcqIDbLmY3VixAIN7gX0PG9BGO2Y8LlJFZSpsQRYg+I5Umiyz2gXm5g4QScjnj+ZoklqvttbDklxcWFhjIVVyxE2s6XJaUsNCCSWvc2vbwqp21sEwEMrCWIkhZFFtRxVlOqOPsnyJp7Yu3TDmR7tE65GAazKCb9xvqm+tuB5g1fwbPWfNPiM0waFnQXKG0UgRjIy6GURWbn4g6VO0qWcgPPdGHEn79Y1x0kB2SB6VHIVIIJB5dRUjaeGVJnRG7RFZgrj6yg6H0qMBXTEOEpa0DdL2lFR2GMAlhbu3IvYacb8R+xS97dwezX6Zs9i0XvFVNzHzup4lR6is85+NFe5G/T4NwrXaFj3geXiK4dosL7O42ix5/EzR32K0NqB3df5o29nntHWbLh8VpL9R7Cz+B6N+Px46GZU6fKsf343OQp9OwWsR7zov1D9pbcBfiPq/Cib2ce0D6SnYTn+Mg0a/+oo5m/wBYaX68etMpVadpp9rT6jUHUFNBLTdcjkyL0Hn/ALUsIv3fnXCVbcfkK8aZB09KKYkmNfH+79aXYfe9RSGlj8fSuIQ9fX/NRFUeIUl0AfjfryHxrzF5kUkG5FradTb86o0x50JuLAm/+xNIfGk2OvHhrpYx2vcA8ATwowq3iFJ2i0mbvEcP1olhV8q3tbKLeg8KCPpZtY3vbh17qD09/wBKNoMQMi962g0v4D7tVdki0mU6JWHIH4n/ADVftbaXZRvI4CogJPDgP81POJ8R6/4rJfafvQZZPoye5GbuR9ZuQ05D8aFNnaOuqz33BKpkSbauOsL94+UcYP7+JNFm/G8KYHDjAYTukDvsOIv49SeNP7FhXZOzGxDgfSJwMoPEXHdHl7xrLMViWkdnY3ZiST1JrPTYNoWi9/pUzAGjnb+ICyuNxvEpMUTSOFUFmY2AHEknT50W7ybiLhcL2mZjIhjWThlzyAnKvMZABc3N78qn+z/dy0E2NcHRWSEA2Jc6FgTaxF7A301PKpntGmAwMYLMWlmzEWIUWUklbjvXLe+NOQ0Apla3Ofa2UaRwDoPE5nyHryVQyGyVmVWWw9jGdm72RUALNlLcWCqAo1YliBYVWmr6LA4rCWeJmUssYbIe8DMCVQjiWIF9L8RrXYrOhsNIBOUpIV9jMYcK6TYiEDEDMA8LrlkZQARMovZhmW4Fr878aHt393XxTE2IjUgF8pIDN7q90E95tB42qNtfa7TZVKLGseYBEBsCTdicxLFieNzy8KMPZ25eF0jKJKjEhjGTftFygs6klQoudQVFhqONc59+y2c1PiPkBOG+M+MckzBzoTk26GEhIDsMwOqNMgI0VrMFVrG4dePEre3O6xEqxocpRVUGxLR6sAvdQcOChS6oWZlDXy1RbARExEbydopu2RwLhpQwUEEjvICdba/A2qXtnAh8RM8UNliIM4a/eYyHMVGtlIN7X93WudVN6oGVHE4TOmcan78loFMjcn5Yo0JZWVQSQrmwEgMjAnvIUYe6/MCwF1B0fx+ASZMsoVeGUlkAsxJBVu8EF8yui90kqw0pzb0wlw0MawAM5VY11H0csUIUno6967cBccqj7upDFHOZIyrITHMQMwCuSmVBYrnDAG50sT4Cs3a/t9riHA5YE5xv/DlvR7NUk+5kMiF4nAGnFkIXMWt2jLrH3co1Wxa4uNKHAs8TfRu0aJJGAYNdVubDvC1+Y5cKK93cIwxBMZCqEcsJbgSRG66AKS1xqbDkdRQ7vrOPpBUNmKgKzXbvMoCknMSQbj8K7VnqufUNFxvCJkjEc0ioy5ipcm7sAXEQqZXmgRneVhlRWQi6ZePeFwCxuTawFCdtaPNk4wYjDR9vJJLmdowhYJGHWO8ecr3mDAAA3W1j0oU2+sfbZosoSRVfKPqMQMyW5ZWuPhan2Wq++5j5J36fTyiOaW4YSq0C/CrDaewp8OF7WMqHvlNwdVNmGh0YHiDrUPDkB1J5ML+orat4tkDFI+HZMrTFZIiToJAjd5Tb3XsoI0Ny3QXpbbcbLUYCO6Znhl95RYy8CgP2f76HDSdjKbwSd0g/Vvp6eFK343bbAYlMRhiRC5zRsp9xuOW/TmOo+FB+IgKMVIsykgjoRxHxrTtydpptDByYDEHvZe43PTUH4g2PwzVjtjP0dX9ZS8JweBqPm5j2TGG+Lhz0RrufvemOwyv3RINJFt7rc/I8R/irztk+76VhW6m1ZdmbQMchAXN2coI0sDo3HTrfoa3NMUSPcJ8bitb2gQW5HEJrDISxIh00+f6V2WP93/Sm2xB+waaec/8ALNLTIKrcRs1GW1l1FuVMR7JSMaAWvc6j/anWw1rWbWmZYXPBvjURVTtVFzcRw5MPH735USQ4Fco94aDr0FC20Y2VrZuXC/x++PwojMsgUDjoODeHwFVdki2b2aj7YlSGF3JNkUty1sL24Vle5GxzjtoBnF0DGWTodbgeZ0q+9qG13yRw6jMcxub3C8OduNSNzh9B2RNij78l8v8A2r89az2qo6hZSWeN5DW9cP7pbzefByGKHvabvF9IxRjVv4UPdFuBPM/lQ1sbZTYieOJPedgv6+gonwLwSbHxJ7BTPGyky/W778b8dNBbhr4U/wCzbZIKYrENcCOJlU9GIuSOegptOuyyWRzGiCw3cdSYg9ZBWcgveCdUdz4VYZVhQqsUSRe+CVDAOBZfrvY3yjnlJrP/AGqbTz4hI+0aTs0uWcWJaTW1gBlsMultK0nBO4VsRZUHedpZASxXjljW4sMoC5r625i1YZtzaZxGIlmbjIxbXWwJ0+VhXM2LSNS0F5+AY/8AY/h9ME2s6GxvSNl4FppkjW12PE8ABqSfAAX4cqOcTt+0Pa3hxXZMDnRTEySshSNnXhIBbQ62IHDmC7N2k8EgkjYq4uAfjofUVZbU3hkkg7N4kTtGVi6xhDJkzAcAFNsx1Arv2qg6rUbI7vrx45bjzWdpgKkY3Nzx53qXszaTwyrIjFSCNR0B+dRNeddXQLQ4XTklrcdkyxtGhRUQC5yogkK5lzZhYsAWuASi3FrWAUV2DxxRFWUhMjDIqyoAi2sbZsjK+pAI0te9ZFDvFMEWMuWRRZVNrAa8Bw+VS4t52HO39I/Ij8K8y7YrscZk/mK303sd4nR0Wow7QTPIe0Q5wQLSRXJ1A7U5znW1gfe1v8KdmYu4zANCEK5pAGAuBdSqhEK5goBJ0FjcWrMG3oa2ptfqD+tMHeVlN1AU8ioyn1Bqh2K+ZGBiMuia51IDB89Cjbe7aCQxq8YAfLkWRG9xDduzULZUYXAuubS4zX1OWyyZiSeJqdtXbcmIsZDe2l+fPieLedV967lgsn6aldOepXPqPvGVY7Hwpmfse0yK13bQkHIpb3RqTa9vxpW1IMOqgQSSSMD3mZVVSPui5I16k38Kj7KxphnjkGbuMDobHxsSCBz4g0S7W3YwyYfts8kLNGHjRyjF2IvlyhVZbfaItwPwNar2VUXiYOQG/jruVQJCEK23A4gPhsPOFcMqxujE5kZgoVl4kxOVuttA3QmxGI1q/s62mj4Eo0rRmJip0zIVck99LWy6EXuLda5u3aZNJtQaGDyOH2CbQzhUHtS2R/GXFomVMRmvb7aMRfwzIA1ut6Fdi7XbDzpKnFTf4itb2/s8zYCTC5RmjzyxnNcWQB1KnUsGVyutj16Vkmw9iyYudYYsuZr+8bAWF7k6/nR2ZaGVbI5lXJsgz8uh8vZGo0h0j8KOvafstZoocfFYhwFe3w7p8eY8hRZ7N94O3wKBj34v4bctB7vx7tvMGqXdTAM+HxezMQQZI7hdbgXHdIPS+Uihz2Y40w45oWOXtAVtr76a2t8M3ypeznftvs8zcOB3tOLfTBMODg7f7rajiB/uR+tIMvh/2U1JE9veWmmwzfd+f61qTYCh4ycNGR1FuA/A6Gq7CYcKmUtY5ie6LcT91hUt8Kp61Hkwp1yn5D9/OpJRgKBtF7MRmv3ebfHrJ+VFat3V4cBzHT4UEY5WDHMwBtfTTkf/ADKv54jl94aD4fmaq44KNAlZV7QMV220XVdQhEa+BHH/AKiaJfadN2GCwmFHQEj+RQB8yaD93ou22lGOOabMfUn8qt/a3jM2PycezjUeZuT+IpVdt+3UKWjQXfQLPPccd+Cj7jjtIsbBzkw7MB1aPvD46gUXboYZo8HBEAWOIVpDH1yyA8fqgjKDytegX2e7REWPiJ4Mch+DC2vhWrYuODDpJJMCIYFWKKMkgMEFzppnuxOnDu3tXN2w8srGlGDocOJi7hxmD0VqQkTuVF7UNuSQ4fsGlDyTgXVVAVEB5fWNzpcnlwrI6sdvbYbEztKwtfRVHBVHugeAFVtq7+zLH+koBh8RxPP8wSKr77pV7u1vAMKzXQEPYZgAJEtwKMQcp8tedL30x3a4gSCR3jkQPGHDAoDcWF+Iut7jQ3r3d/ZqNFmbDrNmdlBMroQUjLkWXS2UHU89KY3nkzPFZMidhFkXMWshBIuSBr1ogUzarwGOMmR/PshjdVLSlryuFdJLXq0d7Fw0WDwgxEihpH4X5X4AdDQIPhR4yLjNnBQwDxLm1+6NR+XxtWmzjE74wWS0nADScU7gt7Y8W3YzxqVbhf8A3uPKxoR3g2X9HneMarxX+U8L+I4Uc7G2f9HzQrkkhZUlYTDXOGtoQNAQtjfrzqn3n2Mk0P0mBriIBJELAkHM/u8yFsCRrobg2FZbRaHUzcrtiTAdoeB3I0KbZmkcIxCDL13hXEa15eitS69EuJ3bnnAkjlTE51LAZir2W4ayva9iLd0mhkitDhRp8LFHDiVhhYrEEWFwGlKlmBbMc2oNz8NKwWyq6ldc0xxIn2E+yuwAys9P40Yey7bnYY0KfclGQjx5fOg9+P40qGUqwYaEEEHxFNtNAWii6kdR/CDTddK30SQxzCRQUULIskTLYpcZxZTwVsraDS50rOd1tldjtWfiBhlmcacl935EUaYPah2hgllRVZkXK2U/xFYakFbWZGA4XvxIGlVu9kQhix2MHDFpDHGeoZBm/MeVeJsjnUy+i7xOFyOMgexPQLa4TB3YoS9n222XaaMzE9qSpN+JPCpO818FtsyDQdosv9L2zfiwoR2biDHNG44qyn0Io99sMQaXDSjg8RF/gbj/ALq9HUb2O0WEZPYW+WI9EgGaZ4FasNprz/CuO0Y+f4H9agbuYkSYLDsdc0SX/tA61PMQ6U4ggwnCCFT7TxAjQtroOnPhy1quwu1GZc2UnUjunzHEjkRUnGMHFmsRTETIg00F78TzquCvBVdtDEEkmxHd5t4HpIKt9sm2HkNrEIfLu1S7QxILEg3FvtH/ANQqfvDih9Gm1b3G5+B8aB05qDVZz7NYwdoxX4KGPoKj+0GXNtPEX5OF15WVRapXsvP/ANRT+VvwFV+/RI2lib/81v36VVv+aOn/AGx/Usx/+XVU+FnyOrC/dIPoeVaPvbhJcdPhyJCMO+HEpNrhcrBXsLi5BKm1xpfzzKtY9nO1o5ME0coJMOZARxWOcqrHjwDWPhQ2tNG5aWCS2R56+cKUu9LUA7ybsyYKYxuVYEEpIvBwDY26MDcFTwI+F6Y1ue0N3BjdmtGbdsGkdT0mDMGX4E3U+R5VhroQSDcEaEHiLdeY1puytoC2UyHeJpg/fqq1adw8CiTdbbqQxsryRoubMA0AkJzLlaxLKF7uh6g0xva2Z4ZFZWR4h2eWPs7KjMtigJA1BtY2ItSN1sRKhmMUnZ5YmkJyBicmgAvqNW1PIAnW1e7dzzQQ4l5JXZi0bCS3FQDdCOKa28CPIMuBtqvDl6cvqq/CqM1f7lbvR4yZ45HZAsbOCttSLaG450PlqcgxDIbqSp8Dat1dr30y1joOh3KjYnFH67hwGPtLycQuS454Qy3va/vi9umlXUfsuiiiMwxUygJmIyKdLXItcX00qi3b2tJiYJI0cfSr9y+azgqI7Zf9Md24zm1tKjDffHxOI5dA1hldQVZW00vdWUjpofhXnSNompcpVQCDiDmRwwPHFaP2o7wRW+5D4lmRsRJEyqpt2aHMjZspusp+8CKRsLc36FiWjSbPnCqc8YylXjlLDLmvey2uCNGOlUe2985sG4SExhWUMSqAG9yOZa9rdfIVS4j2hYpjnzAPcHNYX0Uj8GIplezbVqOcyq8EbvwfVUpuoBoLAntr7kiPDSYhJe5GIroRqTIqnRgbWGbpQiTVvtPeieYZS1kIVSq6A5VUAkde6KqBXZsjazWRWMn6fzKo6JwXBbn9/vjWm4xXgQs2L7E9lZI3WFhZFIATs5TlOpGYDmb8azjBugkQuCVDLmta5AOtr6Xt10o23jx88MEkfZwSQElGdIwvZvYgBk1ETjkV0NtGPLJbwXvYwR1jhlMifVWZkSgRjz60mvLUV+zzc/6biLvfsY7Fz9o8lv4/hW60V2WemajzgFRrS4wE1uXvTJgJRJlJifRhya3Gx4EjSiL2sbSULh8NHcKqmUgnUZ9VGmmg4UXTbFGKS0qqscDxrYCwjETM75R8Mi6cRWQb07W+k4yWXkzHKPujQfIV56yGlbrYK7WwWg3ueTesStDpYyFU1qHtJUNs7BSD4W/mjH6VmAFabv419kYPl7un9Fbdo4WmzEfMf6VSn4XckR+z/ambZ8I+yMuv3SRz5UR/TfBflQx7M0A2fHpoWc6/zHxoqKjkKdU8R5rQwi6q2bDgi7Wt46WqE0MZ90gjhprw48KXtN7xkIxzHwPUflUHBwHJlZhe5Olxx/fWqoyVEx8FidSNOtvxNWe8ezD9Gk7xNkOn+1VGPSzEX5cyf386JNoKWicC+qnn4fGqnRQTisj9nk2XaMN+ZI9Qa99pcOXac/3sjeqLVZs+cw4xG+xIPk1Fftiwf/EwzDUSRW80J4eTCqP7m02O+ZhHkZSM6RG4oAFFXs2x3Z49FbVJQ0bg8CGFrHwoTtUnAYoxyo44owYf0muna6PbUX094KSw3XAreJEMKYqJGYWQzRtfvC6m+otezoded9eNZn7UNi9lihMo7mJUSfB/rj1s39VHc8l7FSAkwORr6dlibBx/+uXl0ceNJ9puAWTAFB78Q7VB9xLK+vD3GvbwrwmzrQbLa2T8cg+QxPXHhit9Rt9hjRZHu6zfSogkhiZnVc4NioJAJ9KJt4sEXgLTtKZY4hJmkax70xQR9mfduoLaa3BuSKCuHA/KjfB4eBRHiHlQKTE95GLsyGNkmiK6n3tVuALNx009hbO49tT2GPKc8fwLEzEQguCLM6r1IA8zbz41O2/s3sMQ6AWW+Zf5TqPTUeVRM4SW6HMqtdSeYB0v0NhRNjwcdhVlTWWG+ZRzXqOdx8x412aYD2HfmslRxY8HTJC2HnKNdSQRqCKJ9m77Ygssb5ZAzKO+LjgUGnOysbDx5UMQRlmCqLliAB1JNgKMBsjCYXKjsZsQeGUnIhuuUgaHTvAh9bgaVzrQKLnNZUbeJywx48loF4AkFWeLw0E0/wBGlSNX7MFZUGW2ir3tL6WuVscxY8KzyVMrEdCQbdQbUcbc3nOFmdYkAlZVtLqGQZSLAjiDc3B0vY8RQKSb0xlA0azwMGaSZ5nglsfeptJzXi/7VN2xswwOqniURj4E8R6g1Ybq7Kzv2z/6cepJ5tyA+HGoe8G1RiJs4FhYD0v61uuAU7xzOSpfJqXR1UvdOyNLOS4EKDWPKWBdsuYZlIsBfpy1FPb0Y2R442OKknjlzFQ6lSMhANxmYEX0uDxB0q33c2FKsF7iCYsSkiyICFKA2mGa/Zk2AFrqbm3EES2zj5ZZSZnzOvd1INrHlbS1+lcSmRWtJcCDd844Yb+PBaz3WqLDEXYKouxIAHUnQD8K3vdbCpgcM0WX/QUPI9/fkZczAfAZR+9c49k2w+2xZlYXWAXH850X01PpWiY6UK8yPexlEzeMaRoVH9ThVt8a4G3rT21UWUZAAnnI+nun2dt0X1Q744+TC4El7rLiO4ADwUku7G31mJtz0ArIs1G/tV200uISJrAxIMwHAO2rAX6aCgZq7exaNyzB5EF2P29EmsZdG5LUX860v2nnJhMHF0F/RVGvnQFsDCmXFQoOLSL+IJ+QNGHtfxd8VHGL/wAOMerG/wCAFVtnft9Bm6870gKMwpuPJGHs6QjZ8WmhzH/qNFGX7pPpQ/u6BHholAXRByPSrX6Wei+lNeQXFaGtMKplDX1IPkf0qPKh5DX9+FP7Rk7NC1rWHS/DzH41Ew2OJQNlzXvyK216a1SFe8qvFA5jcXNuQP6fnRDLGbHuD1P/AKapMYSXJK206/8At/OiYt4j+6qvGCLTisS3kw3Z4pxa1zejfeZPpexIJxq0BXN8DZG+eQ1Ve0jZxEok5Ecjep3su2gssc+DlPdkVrX8RZrD4a+VL2hIpU7S3Om4E8sj6LO3xFm9Z01JqVtTANBM8TghkYqfLn5jWo1d1rg4BwyKynBa7uBj0xOzjh5GAZWKKSbEM18hU9ePxGnOiN5hMmFz8XZ4nH80Tq4/uWsg3I2qsWIyOxWOUZGI+q1wUceKuAfUVq2Bz/Sgj2BBaYgcM2XISvVWJ7QH7xHEEV4DatjNCu5wyxcOoxjr+Yro0n3mgdFh+PwhileNuKMyn4qSKYvRL7RsIE2lOAPeKuNPtKpPzvQyK9zZavbUWVN4BWB4gkL2rLYe12w8oYHQ6EeFVwaxuDSb1pa4tMhLc0OEFHybIjfEQYmDg0i5kFz3mvYqAQeNrgEdQapdrEnajXuT2wGt76WGuYs3DqT8ahbubRZJ41+o7qGBAYe8OR0PnRrPJBHiGhmRe0V8yEqoKhu8LFCQBrwBIHDS1LF2pbRp3f8A0lG9SonXH0hCm+zf8Wf5U/ClbG3ReQ5pQYo14kixPwB/H8aJto7RwcUhZ0VpdLki54WHG4HkKF9t72NMMidxOg0rpVG02vLnGeCz031HMDWCOJTu8u21sMPBpEosbcz08aGq7411ZKjy8yVrYwMEBK7Q8r14DXEU9s7DdpNGgv33VfUgUlxDQSUwYrXfZ5svsocOOBdHnbxLEIl+tlvVzKyky4yRv4Ud8i/aEV7E+GfMQOZseQrzaTGJwqd3NAI1bkpDm5PgqHN5UG+0Lb5TDrh1JVZMuVOYhQWUnxdrtY8gK+c0qdS22m8Pj/pkk9dByXSJDGxuWf7WxxmmeRtWdix8zUQ11v35V16+jNaGtDRkFzTjijb2T7L7TG9qR3YVJJ8W0Hw51E2hL9N2sbcHlAH8q6fgKItgn6BsaSY6ST3K/wBQyr8rmqL2dbM7TEGXlGPma4dnd2tqrWjRouDpifVaY7rWb8VscKKqhe7YADy4c68PZ8yPlVaB0uPgD+tKF/tN60y8tNxV2KGZwC2libaa2017t+fXlXrBVHID4H9OtVy7SYkN93XloezJ/OkzbTLAcxcHS/Ij870xJleY03YkDQ2+o3/o/OiWQDoPR6EHnzG5HTp4fdJ43oxWxOlv7QfyqjsldpxQ3vXssTQNZVuOY4/jWXbK2i2FxKSLxRh5jn6itzlguCOXgtvzrIt9dhmKYsOBNNow4Gm/IpdUfEEQe0vZQmjix8OqOqrJ4G1lJ/7T4gVnNaH7ON4EkV8DiNY5RZb+PEfHgR4gUJbybAkwc7QvqOKt9tNbEfO/Q3pGzahouNjqZt8J3t08sil1RPfGvuqoG1azunvOMRhVLEdvhO94tCNHHU9y5/pBrJb1IwO0HhcPGxVgdCP3qPCtO0LC2107uoyPuORCpSqFhRV7VXDY/MuoaKMgjmLG3yoNFGmC3kw+LiWDHR2Ki0eIjADxjoRwZPu8uVQNt7jTwp2sRGIg4iWLWw++vvIfjp40mxVW2ZjbNVwcBAnJ3I/TNWqNvEuCGkW5t1oq2hu1g4JDHJjJFYBSQYAR3lDDhNroaGIVGYdLj8a0ja+1ZXkJgx+GWPKoCOWFu4FI1jKgE3586ZbKtRtRgYYBBn0j4XcVVgBBKHMPunCI4WnxPZPOM0YERZbXsCzZhbUcFBtUHaOxWih7Yyhm7Z4rDX3BfMr31B5UU7HxpSGEQ4qI4fKO3hxNmysCc2VCpDAjgRr8KhzQxYrDSQ4d448mJeREkbIDEwsAGbTToeVZWWqq2p3jInExkJPAEab98wrlghV+G3PaTKzzqgbDnEZmVmsobLlNrm9tdOVR8dumyxrJDLHiFZxGezDgq7C6ghlGh6ii3A4xRKY45IWaLBCLM5Xs2kzHS7d0qb89KS+OEMcT4gQRtHiEdEw5SzLrnLqncuNLHjx6iyv11ov/AE3zOme7XBW7NqHJNxZLmNZ8O04H+grNmvzUEqEZvDNqdKGStqO8Nu88e0PpLSxfR1kMva9oveFy1gl82fUCxFBu1MQJJ5HGgZ3Yf1MT+ddGyWh1R0E3hdBmIg6j8xGqU9oAUVjV/uBCG2jADrZifQE1V7N2TNiHCQxtI3RRw+PIDxOlGWz9mwbLPbTzB8UAckUeojJBHfbmfAVLfXaKbqTTL3AgAZ4j0HEqU2mQdEdbVxsWaSeY/wAHDdwLyeQ2LfzW7i265r8Kxfbu2XxM7yudWPoOQHwFqnbxb0tiAsYusUfuqTqSdSzW+saoL1k2Ts42Vt5/iyHAfcnEq9arfOC9tVzunsA4zEpHwX3nPRRx8zoPOqdVudNSenP9a0/DRjZGzyzW+lTjh9nTQfBb3+JrTtC1Oo07lPxuwaOO/kM1Smy8ZOQVP7TdtrJMuHj9yEWIHDN5dBp60S+z7ZYiwuY6Fzfl5UF7m7CbFYjO2qqwLEnib3rXYcKFAAIsOFVZRbZqLaDdM+acw3nF5Xhtbl8q4KPs/MfrTzQ/eHr/AIruxPIj1FLhPlC+IwCgdzQ6a5bc/DW2luNIw2zlsA7BiOvG3nrVq8pHL51HmsRwYeNr2+VXVIVXicIA1gBxHAeI8DRMykG1j6jX1oaxEK5/evqNbfDwopEB+qx6jW49NaDskW6pKym3P+z9Kqd4sAs8LBrXHDQ61blHHBuXMD/FNu7Aa5Tf4/qaplirQCsNxMLQS8wVNwR0rSMNPHtnBiJyFxUWqN1Ol/EqdL9DY1H3x3a7Rc6pYjjbXzoAweMkw0wdSUdT+7+FXtFD9UwPYYqNxB+h4HVZx+2YORTWPwLwyNHKpR0JDKeR/dvKivZXs/H0dcVi8QsMLAEBQWcg8PAE8uNX8kWH23ACCsWMjHG3vW5N1Xx1K+IoG21PioR9FnLqI7dwnTwI5EW1BFKZaqtrApNNyoD3wc43t0QLAzE4jRX77Q2RDomFlxBH1pZCL+SkA+lKw3tFigN8Lg0iNrXDOfL37fKgW9eVqOzaThFQudzcfaQPRU7UjLBG53mwOMP/ABmGETn/AMbD90+am6t8SL0iXcGOUZsJjYZBxCS/w29dVPqKDsPCXYKoLMxsABckngB1oti3LECiTHTiAf8ALTvSn465V870mqxtljs6pbOTfFPIZ+RhFpL8x9FDxW4GPj//ABncfajs49UJqnxOzJojaSKRCeAZGF/UaiiiLe/DYY/8PFNIR9aWZuvHKmUeWtdiPabM7SEov8QKranVUNwL30F+PnRp17bONMEb/D6SVC1m9CS4dyfdblyPPhyqfhd2sXL7mGncdRG1vW1qI19qMhcs8YJzq57x1ZVyi46DjbkfSn5984sVo8+LwxPMP2if2mzAfBjUdabW3OlHGZ9BioGMOqrYfZzi7fxmiw6/+dKot/SuY0+uzNmYVh20smLYcVjGRPW+dvIioG2928SkZmWQYmDnLGxOX+dT3k8xbxoZJq1Nr7S2TVw3MEeZMn2KhIZp5rUJN7cHJGIoZpcEn2EiTKfEm4Yn4mqZ9xop+9hsfDKx+rKChJ8DdqCL16shB0OtBmzjQnsKhHMAzzwBPmoaod4grDbG7uIwrWniZOjWurfBh3T61XCizD7+P9AfCuvaZwQGY342toenL92tt1NzEhT6XjrKq95I2524Fh+C+tQ259npl1pEGYEfFyGinZhx7n8Je4+7aYeP6fi7AKLxKf8AuI69B50Nbb2rLtDFki+uiL9lR++NSN7N7ZMbLlUWiBsi9fE+NFe426JiXtHtnbWxF7D1pdmova42q0eM4AfKN3PermD3G5Ik3c2H9FgVAova7HTUnjzqzyH7A/f9VR4426odeh/I08sJ+748auSSZTQISwD0/f8AdXoQ9Pwprsj0X1PjSSrfZX+5qiKrNo4kIl8pB8NedRMLi8yA31N7htOfgLVZSC/HKRTMjAA3HpVlXVVc4Ja9gdRexB50Ttgxm4G/hcUKzspe4FtR+I8aKhGAe63pcUDkiErKRzYDlr+/3amiG+0bc7gf78afUOBxY+QPzFJZmHTzX/3VWFYFRZI28Dpw04f5oD3t3Wucyr6cj46DStEYG31PiCR+f5U3ItxYgkc7H9RRaS0yEHC8FhUE0uGlDKSjA3Fr/s1oOA3hwu1IhBjFCTAdyQWBB04H07p0PgbU7vHukr6op+GnHwt+FZ5jtlPC3A2B4/vhRr2ena4dN14ycMx/bgkAup4aKy3n3InwZJI7SHlKo015MPqn46dCaHCKLt3faJPh7JJ/Fi4FW426X6eBvV5JsPZm0AWgb6NKfqi2W/8AIdB/SR8KULbWsvdtbcPnbiOo0U7NrsWHoUNbvbxxYOJmjjLYlhbO1rID9ka+vP5VR43aDzOXkYsx5miHa/s3xkOqx9sn2oTm9VsHHpbxoXkiIJBBB6HQ+la7N+ne41aRDidZnpwHBUdeAulJrq414K3JS9LV1eWrjRUVtsHeObCyZo20+sp4MOhHOp29P0SVVnwx7N3/ANSG2inqnQX5enShw1cbI3QxWJsY4WKn67DKv9zWHpWGrTpMqCuXXSM9Aef5KYCSLuapxU/ZGw5sTJkhQuefIKOrNwUfGjXDez3DYYZ8fiAdL9nGbf8AVbM3kB8aTtP2ipFH2WBjEaDmFty426+J18ayO2i6sblkbePzHBo669FfsgMXmPdTMJsHCbKTtcSwln+qo4Kfui3/AFHyoO27vHLjJAOC37qDh/mo+Hw0+Ml+s7MeJ1rRd29xFgAZ7NIDcXF/wPK9Wo2bsndtXdfqeg5DRGS7utwCrNzNzQtpZgb65VA4UcqNOMgtppqKciZrkErw+zrr504kh+7fjqCf0q7nF5kpwF0KNcXIzuNb6g+Hh1p9TxuzXHUf4pDysSdF5cL+FPxOb8F0A61RWJTOc8S58dOvlSu0H/M/6fE+FLZ7gZgOfM/pSQT9kf3UVFXSuBqykW52/SmExIYXDaeOnD460vER51tcH9+BqNDgwFs1ybk+p8LVZU1UaeT+JxHEc/Efe/Kid/EX+B5fAihWYgPYHmugPiORb8qKWdgdfmLc/DShooF6I1HEW/H5GuJXhmPqfzrhOfD4X/xXHEcit/OorJayj7fzB/3rj/MK8GIXodPAH8K4SKeXyP6UIQSXQ30sfjz+f71qr2psJZT3lsTz1+dW2VT0Hw/2FqSYVJH62qQpKzTbm4JBJTX4fmP0oTn2XLEeB+Ird3wwPM9ALmoeN3ejf3gbnmONObVIwOKUaYOSyTZe/GKgsFkJA5Nr/t5UQL7TUlsMXho5R4qD/wBwJ+Yq12j7OlbVLeehv5Ch/E+zeQe6CdeVjSH2OyVTeLYO8YH0UvVBgprYvYsts0DRHqjOPlmI+Vef/B9itwnmX+saesdUOK3FxCfVPp+l6ivupiB9Q/P9KqLDHgrvHWfcIXt7QigbA2MOOJmP9S//AMqeiwGxUBOWWXLxzO3GxPBQt9AdPChAbqYj7HH4/pVzgtz5ggGVgx46EcNf6tL/ACqGxOODq7/MD6IhwPwhWw39wWHv9FwaKeTFRfT7xzNfzqn2p7TMVLopCDX3ePrxFWr+zp3C3IXU6X01C87npUvAez1U1yhjcWB8b8dfqm17eVBthsjTecC4/wDIz7olz9MEBJBPiG+s56sevxor2D7Oi1mmIHUEijXCYJorBI1UNqbj3bki3HWwsT51KZ5bmygjiAR90+PM6X5VrNXCGiAgKepSNn7EihsI7AjQHT9NKnAnra/w4VDcSakoLcgBp/4nDXW9k18a6XPqcg4kWCjo1ufev3fhf0SZTAp2Q9Tfxtw9P3au7NuIOltdBUG0gvaNfrHh4vYD0W3W/oq7EmydLaAXN/5tPh+HKKSpWUjhbr7vWvezZeGX+3871EvJqQg0vy52Onvai+UX8aViCwYlFJHLjro/RuoXlzqQpKlFTzC+Gn+a8EhH2fQ/rUaGMljnBFwLW+LX59MvGnGjH2T6n9aCKrJWs3eA8qSy5hoSL/v411dVkVVSy5ZMpubFeZPMeNFHacOPH8a6uqpOCjUuNhewv5166nw18q6uqBQpCyda9XEDlfzH+a6uqIp2NMw087gUgwi9gBr+PHpXtdRVdV72HgOnGvVwwPhfoa6uqISvGTQam3TMaS0Y43OldXUYUlcBrbM2vj4Uhjbm2n+P1ryuqqsM0tATwJ8z18ulehbgi5tw1t+lxXV1FBekm2jHz14VxBFtdfgK6uqILj8db24D986SHa3HQ+HD511dURXFmB5G/hXoYgciPOurqKi4zFeQ1JAtyt5UtXPG3z/xXV1BRcrk3Fh6/wCKS8xB4CurqKC8bE2tcdCPOubFG/D9+le11DVGMF/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5038935" y="4581129"/>
            <a:ext cx="4105066" cy="156966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CONVOCATORIA PROMOCIÓN</a:t>
            </a:r>
          </a:p>
          <a:p>
            <a:pPr>
              <a:buFontTx/>
              <a:buChar char="-"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Fase concurso-oposición.</a:t>
            </a:r>
          </a:p>
          <a:p>
            <a:pPr>
              <a:buFontTx/>
              <a:buChar char="-"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 Aptitud psicofísica. </a:t>
            </a:r>
          </a:p>
          <a:p>
            <a:pPr>
              <a:buFontTx/>
              <a:buChar char="-"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 Acreditación SLP inglés.</a:t>
            </a:r>
          </a:p>
          <a:p>
            <a:pPr marL="0" lvl="1">
              <a:buFontTx/>
              <a:buChar char="-"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 Edad Máxima 30. Con Titulación: 32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7A477B4D-C5CC-41ED-BB29-7228851E0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2A3C5053-CD7E-4F4D-AE1B-88734904934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000733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7 Grupo"/>
          <p:cNvGrpSpPr/>
          <p:nvPr/>
        </p:nvGrpSpPr>
        <p:grpSpPr>
          <a:xfrm>
            <a:off x="3670994" y="4797152"/>
            <a:ext cx="5293494" cy="1224136"/>
            <a:chOff x="3203848" y="4581128"/>
            <a:chExt cx="5293494" cy="1224136"/>
          </a:xfrm>
        </p:grpSpPr>
        <p:pic>
          <p:nvPicPr>
            <p:cNvPr id="29" name="Picture 5" descr="Soldado del Ejército del Aire besando la Bandera de Españ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4581128"/>
              <a:ext cx="756990" cy="1224136"/>
            </a:xfrm>
            <a:prstGeom prst="rect">
              <a:avLst/>
            </a:prstGeom>
            <a:noFill/>
          </p:spPr>
        </p:pic>
        <p:sp>
          <p:nvSpPr>
            <p:cNvPr id="30" name="Rectangle 3"/>
            <p:cNvSpPr txBox="1">
              <a:spLocks noChangeArrowheads="1"/>
            </p:cNvSpPr>
            <p:nvPr/>
          </p:nvSpPr>
          <p:spPr>
            <a:xfrm>
              <a:off x="3203848" y="4581128"/>
              <a:ext cx="4464496" cy="792088"/>
            </a:xfrm>
            <a:prstGeom prst="rect">
              <a:avLst/>
            </a:prstGeom>
          </p:spPr>
          <p:txBody>
            <a:bodyPr/>
            <a:lstStyle/>
            <a:p>
              <a:pPr marL="285750" indent="-285750" algn="just">
                <a:spcBef>
                  <a:spcPct val="20000"/>
                </a:spcBef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EJÉRCITO DEL AIRE</a:t>
              </a:r>
            </a:p>
            <a:p>
              <a:pPr marL="228600" indent="-2286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 </a:t>
              </a:r>
              <a:r>
                <a:rPr kumimoji="0" lang="es-E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BÁSICA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DEL AIRE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(LEÓN)</a:t>
              </a:r>
            </a:p>
          </p:txBody>
        </p:sp>
      </p:grpSp>
      <p:grpSp>
        <p:nvGrpSpPr>
          <p:cNvPr id="3" name="38 Grupo"/>
          <p:cNvGrpSpPr/>
          <p:nvPr/>
        </p:nvGrpSpPr>
        <p:grpSpPr>
          <a:xfrm>
            <a:off x="1108178" y="3501008"/>
            <a:ext cx="7856310" cy="1512168"/>
            <a:chOff x="1108178" y="3501008"/>
            <a:chExt cx="7856310" cy="1512168"/>
          </a:xfrm>
        </p:grpSpPr>
        <p:pic>
          <p:nvPicPr>
            <p:cNvPr id="28" name="Picture 4" descr="Enseñanz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8178" y="3573016"/>
              <a:ext cx="844050" cy="1440160"/>
            </a:xfrm>
            <a:prstGeom prst="rect">
              <a:avLst/>
            </a:prstGeom>
            <a:noFill/>
          </p:spPr>
        </p:pic>
        <p:sp>
          <p:nvSpPr>
            <p:cNvPr id="32" name="Rectangle 3"/>
            <p:cNvSpPr txBox="1">
              <a:spLocks noChangeArrowheads="1"/>
            </p:cNvSpPr>
            <p:nvPr/>
          </p:nvSpPr>
          <p:spPr>
            <a:xfrm>
              <a:off x="2024236" y="3501008"/>
              <a:ext cx="6940252" cy="1152128"/>
            </a:xfrm>
            <a:prstGeom prst="rect">
              <a:avLst/>
            </a:prstGeom>
          </p:spPr>
          <p:txBody>
            <a:bodyPr/>
            <a:lstStyle/>
            <a:p>
              <a:pPr marL="285750" indent="-285750" algn="just">
                <a:spcBef>
                  <a:spcPct val="20000"/>
                </a:spcBef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ARMADA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ESCUELA DE SUBOFICIALES</a:t>
              </a:r>
              <a:r>
                <a:rPr kumimoji="0" lang="es-ES" sz="14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SAN FERNANDO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</a:t>
              </a:r>
              <a:r>
                <a:rPr kumimoji="0" lang="es-E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CÁDIZ)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228600" indent="-2286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ESCUELAS DE ESPECIALIDADES FUNDAMENTALES</a:t>
              </a:r>
              <a:r>
                <a:rPr kumimoji="0" lang="es-ES" sz="14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ES" sz="1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(EL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FERROL)</a:t>
              </a:r>
            </a:p>
            <a:p>
              <a:pPr marL="228600" indent="-2286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ES_tradnl" sz="1400" dirty="0">
                  <a:latin typeface="Arial" pitchFamily="34" charset="0"/>
                  <a:cs typeface="Arial" pitchFamily="34" charset="0"/>
                </a:rPr>
                <a:t>ESCUELA DE </a:t>
              </a:r>
              <a:r>
                <a:rPr lang="es-ES_tradnl" sz="1400" dirty="0" smtClean="0">
                  <a:latin typeface="Arial" pitchFamily="34" charset="0"/>
                  <a:cs typeface="Arial" pitchFamily="34" charset="0"/>
                </a:rPr>
                <a:t>INFANTERÍA </a:t>
              </a:r>
              <a:r>
                <a:rPr lang="es-ES_tradnl" sz="1400" dirty="0">
                  <a:latin typeface="Arial" pitchFamily="34" charset="0"/>
                  <a:cs typeface="Arial" pitchFamily="34" charset="0"/>
                </a:rPr>
                <a:t>DE MARINA </a:t>
              </a:r>
              <a:r>
                <a:rPr lang="es-ES_tradnl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(CARTAGENA)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39 Grupo"/>
          <p:cNvGrpSpPr/>
          <p:nvPr/>
        </p:nvGrpSpPr>
        <p:grpSpPr>
          <a:xfrm>
            <a:off x="1259632" y="1628800"/>
            <a:ext cx="7632848" cy="1872679"/>
            <a:chOff x="1259632" y="1772345"/>
            <a:chExt cx="7632848" cy="1872679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>
            <a:xfrm>
              <a:off x="1259632" y="1772345"/>
              <a:ext cx="5832648" cy="1872679"/>
            </a:xfrm>
            <a:prstGeom prst="rect">
              <a:avLst/>
            </a:prstGeom>
          </p:spPr>
          <p:txBody>
            <a:bodyPr/>
            <a:lstStyle/>
            <a:p>
              <a:pPr marL="285750" indent="-285750" algn="just">
                <a:spcBef>
                  <a:spcPct val="20000"/>
                </a:spcBef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EJÉRCITO DE TIERRA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 DE SUBOFICIALES</a:t>
              </a:r>
              <a:r>
                <a:rPr kumimoji="0" lang="es-ES" sz="14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TREMP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(LÉRIDA)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 DE INFANTERÍA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</a:t>
              </a:r>
              <a:r>
                <a:rPr lang="es-E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TOLEDO)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</a:t>
              </a:r>
              <a:r>
                <a:rPr kumimoji="0" lang="es-ES" sz="14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DE CABALLERÍA </a:t>
              </a:r>
              <a:r>
                <a:rPr kumimoji="0" lang="es-ES" sz="1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(VALLADOLID)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lang="es-ES" sz="1400" noProof="0" dirty="0">
                  <a:latin typeface="Arial" pitchFamily="34" charset="0"/>
                  <a:cs typeface="Arial" pitchFamily="34" charset="0"/>
                </a:rPr>
                <a:t>ACADEMIA DE ARTILLERÍA </a:t>
              </a:r>
              <a:r>
                <a:rPr lang="es-ES" sz="1400" b="1" noProof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(SEGOVIA)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kumimoji="0" lang="es-E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</a:t>
              </a:r>
              <a:r>
                <a:rPr kumimoji="0" lang="es-ES" sz="1400" b="0" i="0" u="none" strike="noStrike" kern="120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DE INGENIEROS </a:t>
              </a:r>
              <a:r>
                <a:rPr kumimoji="0" lang="es-ES" sz="1400" b="1" i="0" u="none" strike="noStrike" kern="1200" cap="none" spc="0" normalizeH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(HOYO DE MANZANARES)</a:t>
              </a:r>
            </a:p>
            <a:p>
              <a:pPr marL="228600" indent="-228600" algn="just">
                <a:buFont typeface="Arial" pitchFamily="34" charset="0"/>
                <a:buChar char="•"/>
              </a:pPr>
              <a:r>
                <a:rPr lang="es-ES" sz="1400" baseline="0" noProof="0" dirty="0">
                  <a:latin typeface="Arial" pitchFamily="34" charset="0"/>
                  <a:cs typeface="Arial" pitchFamily="34" charset="0"/>
                </a:rPr>
                <a:t>ACADEMIA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 LOGÍSTICA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(CALATAYUD)</a:t>
              </a:r>
            </a:p>
          </p:txBody>
        </p:sp>
        <p:pic>
          <p:nvPicPr>
            <p:cNvPr id="33" name="Picture 14" descr="IFOR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817" y="1988840"/>
              <a:ext cx="1871663" cy="1374775"/>
            </a:xfrm>
            <a:prstGeom prst="rect">
              <a:avLst/>
            </a:prstGeom>
            <a:noFill/>
          </p:spPr>
        </p:pic>
      </p:grpSp>
      <p:grpSp>
        <p:nvGrpSpPr>
          <p:cNvPr id="5" name="36 Grupo"/>
          <p:cNvGrpSpPr/>
          <p:nvPr/>
        </p:nvGrpSpPr>
        <p:grpSpPr>
          <a:xfrm>
            <a:off x="1115616" y="5301208"/>
            <a:ext cx="7056784" cy="1327968"/>
            <a:chOff x="1115616" y="5301208"/>
            <a:chExt cx="7056784" cy="1327968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>
            <a:xfrm>
              <a:off x="3275856" y="5661248"/>
              <a:ext cx="4896544" cy="891480"/>
            </a:xfrm>
            <a:prstGeom prst="rect">
              <a:avLst/>
            </a:prstGeom>
          </p:spPr>
          <p:txBody>
            <a:bodyPr/>
            <a:lstStyle/>
            <a:p>
              <a:pPr marL="285750" indent="-285750" algn="just">
                <a:lnSpc>
                  <a:spcPct val="80000"/>
                </a:lnSpc>
                <a:spcBef>
                  <a:spcPct val="20000"/>
                </a:spcBef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CUERPO MÚSICAS MILITARES</a:t>
              </a:r>
            </a:p>
            <a:p>
              <a:pPr marL="228600" indent="-228600" algn="just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s-E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ACADEMIAS GENERALES/ESCUELA</a:t>
              </a:r>
              <a:r>
                <a:rPr kumimoji="0" lang="es-ES" sz="140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NAVAL MILITAR</a:t>
              </a:r>
            </a:p>
            <a:p>
              <a:pPr marL="228600" indent="-228600" algn="just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ES_tradnl" sz="1400" baseline="0" dirty="0">
                  <a:latin typeface="Arial" pitchFamily="34" charset="0"/>
                  <a:cs typeface="Arial" pitchFamily="34" charset="0"/>
                </a:rPr>
                <a:t>ACADEMIA CENTRAL DE LA DEFENSA </a:t>
              </a:r>
              <a:r>
                <a:rPr lang="es-ES_tradnl" sz="1400" b="1" baseline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(MADRID)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35 Imagen" descr="EMISAN_fachada_Escuel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16" y="5301208"/>
              <a:ext cx="2072551" cy="1327968"/>
            </a:xfrm>
            <a:prstGeom prst="rect">
              <a:avLst/>
            </a:prstGeom>
          </p:spPr>
        </p:pic>
      </p:grpSp>
      <p:sp>
        <p:nvSpPr>
          <p:cNvPr id="42" name="41 CuadroTexto"/>
          <p:cNvSpPr txBox="1"/>
          <p:nvPr/>
        </p:nvSpPr>
        <p:spPr>
          <a:xfrm>
            <a:off x="3491880" y="10527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SUBOFICIALES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913F776E-7F48-4BA7-B9AA-74987E2B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30CC1BD6-7C5F-4B66-9C1E-6D04C54024E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D63DB6DA-DFDB-4A18-A50B-298D051C48D6}"/>
              </a:ext>
            </a:extLst>
          </p:cNvPr>
          <p:cNvSpPr txBox="1">
            <a:spLocks noChangeArrowheads="1"/>
          </p:cNvSpPr>
          <p:nvPr/>
        </p:nvSpPr>
        <p:spPr>
          <a:xfrm>
            <a:off x="1909705" y="195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¿Dónde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594" y="764704"/>
            <a:ext cx="9000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chemeClr val="tx1">
                <a:lumMod val="65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Títulos impartidos por CCAA y centros docentes militares</a:t>
            </a:r>
          </a:p>
        </p:txBody>
      </p:sp>
      <p:sp>
        <p:nvSpPr>
          <p:cNvPr id="105" name="Rectangle 2"/>
          <p:cNvSpPr txBox="1">
            <a:spLocks noChangeArrowheads="1"/>
          </p:cNvSpPr>
          <p:nvPr/>
        </p:nvSpPr>
        <p:spPr>
          <a:xfrm>
            <a:off x="1909705" y="195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¿Dónde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6" name="Text Box 4">
            <a:extLst>
              <a:ext uri="{FF2B5EF4-FFF2-40B4-BE49-F238E27FC236}">
                <a16:creationId xmlns:a16="http://schemas.microsoft.com/office/drawing/2014/main" xmlns="" id="{60E90A46-76C2-468A-A9DA-F7F1AACA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xmlns="" id="{2C43CAFE-52F4-45A7-AC26-E5E6B24CA9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graphicFrame>
        <p:nvGraphicFramePr>
          <p:cNvPr id="103" name="Tabla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05416"/>
              </p:ext>
            </p:extLst>
          </p:nvPr>
        </p:nvGraphicFramePr>
        <p:xfrm>
          <a:off x="86395" y="1340768"/>
          <a:ext cx="8806086" cy="5305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6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7541">
                <a:tc rowSpan="7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de Logística</a:t>
                      </a:r>
                      <a:endParaRPr lang="es-ES" sz="1300" b="0" i="0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de sistema informáticos en red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electrónico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instalaciones térmicas y de fluidos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electrotécnicos y automatizados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industrial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aereomecánico de</a:t>
                      </a:r>
                      <a:r>
                        <a:rPr lang="es-ES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Helicopteros motor turbina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Automoción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54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Castilla La Mancha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de Infantería</a:t>
                      </a:r>
                      <a:endParaRPr lang="es-ES" sz="1300" b="0" i="0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Animación de actividades físicas y deportivas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la Dirección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541">
                <a:tc rowSpan="5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Castilla y León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de Artillería</a:t>
                      </a:r>
                      <a:endParaRPr lang="es-ES" sz="1300" b="0" i="0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de sistema informáticos en red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industrial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de Caballería</a:t>
                      </a:r>
                      <a:endParaRPr lang="es-ES" sz="1300" b="0" i="0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la Dirección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Básica del Aire</a:t>
                      </a:r>
                      <a:endParaRPr lang="es-ES" sz="1300" b="0" i="0" u="none" strike="noStrike" dirty="0">
                        <a:solidFill>
                          <a:srgbClr val="222B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aereomecánico de Aviones motor</a:t>
                      </a:r>
                      <a:r>
                        <a:rPr lang="es-ES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turbina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telecomunicaciones e informáticos</a:t>
                      </a:r>
                    </a:p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avionica</a:t>
                      </a:r>
                    </a:p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finanzas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541"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Galicia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 de Especialidades </a:t>
                      </a:r>
                    </a:p>
                    <a:p>
                      <a:pPr algn="l" fontAlgn="t"/>
                      <a:r>
                        <a:rPr lang="es-ES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"Antonio Escaño"</a:t>
                      </a:r>
                      <a:endParaRPr lang="es-ES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Supervisión y control de máquinas e instalaciones del buque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electrónico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telecomunicaciones e informáticos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 de Especialidades de la</a:t>
                      </a:r>
                    </a:p>
                    <a:p>
                      <a:pPr algn="l" fontAlgn="t"/>
                      <a:r>
                        <a:rPr lang="es-ES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Estación Naval de La Graña</a:t>
                      </a:r>
                      <a:endParaRPr lang="es-ES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marítimo y pesca de altura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finanzas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cocina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541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 de Ingenieros</a:t>
                      </a:r>
                      <a:endParaRPr lang="es-ES" sz="1300" b="0" i="0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telecomunicaciones e informáticos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de obra civil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242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Murcia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 de Infantería de Marina "General Albacete y Fuster"</a:t>
                      </a:r>
                      <a:endParaRPr lang="es-ES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la Dirección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02" marR="6702" marT="6702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upo 135"/>
          <p:cNvGrpSpPr/>
          <p:nvPr/>
        </p:nvGrpSpPr>
        <p:grpSpPr>
          <a:xfrm>
            <a:off x="467544" y="1340768"/>
            <a:ext cx="9056282" cy="5304109"/>
            <a:chOff x="655379" y="1365251"/>
            <a:chExt cx="9056282" cy="5304109"/>
          </a:xfrm>
        </p:grpSpPr>
        <p:pic>
          <p:nvPicPr>
            <p:cNvPr id="124" name="Picture 49" descr="http://lh3.ggpht.com/_m9aWOQ2x0jU/S8mquwm2KwI/AAAAAAAAGPo/DfNkYidO5vA/map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80" y="1365251"/>
              <a:ext cx="8208734" cy="5304109"/>
            </a:xfrm>
            <a:prstGeom prst="rect">
              <a:avLst/>
            </a:prstGeom>
            <a:noFill/>
          </p:spPr>
        </p:pic>
        <p:pic>
          <p:nvPicPr>
            <p:cNvPr id="125" name="Picture 25" descr="http://www.lavozlibre.com/userfiles/2a_decada/image/FOTOS%202012/10%20OCTUBRE%202012/28%20OCTUBRE%202012/buque%20armada%20espa%C3%B1ol%20545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8512" y="1484784"/>
              <a:ext cx="749749" cy="561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6" name="Picture 27" descr="http://2.bp.blogspot.com/-2Dbvr3fPlcs/T-3h9qvtt3I/AAAAAAAABEE/4KR4uI8MW2s/s640/c-130+hercules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1967012"/>
              <a:ext cx="834408" cy="543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7" name="Picture 31" descr="http://upload.wikimedia.org/wikipedia/commons/thumb/e/e2/Alvaro_de_bazan.jpg/300px-Alvaro_de_bazan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784" y="1772816"/>
              <a:ext cx="848850" cy="605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8" name="Picture 33" descr="http://upload.wikimedia.org/wikipedia/commons/thumb/d/d2/Humvee_Browning_M-2_espa%C3%B1ol.JPG/250px-Humvee_Browning_M-2_espa%C3%B1ol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4437112"/>
              <a:ext cx="865082" cy="622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9" name="Picture 35" descr="http://t3.gstatic.com/images?q=tbn:ANd9GcTcYOxwBitP0dASVOdX-xUfEWNZyLq-qBrAlljFxLRyW6ypIeA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2326690"/>
              <a:ext cx="720080" cy="597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0" name="Picture 39" descr="http://www.fas.org/man/dod-101/sys/land/himars-980730-A-0089G-003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4008" y="2899731"/>
              <a:ext cx="699250" cy="4720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1" name="Picture 41" descr="http://www.bmlv.gv.at/english/dynmod/vollbild/leopard_gefecht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04048" y="3573016"/>
              <a:ext cx="816400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2" name="Picture 43" descr="http://img167.imageshack.us/img167/2091/puenteing2mc2yw9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20072" y="3067802"/>
              <a:ext cx="648072" cy="486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" name="Picture 45" descr="http://upload.wikimedia.org/wikipedia/commons/thumb/5/59/M88_pulling_M1_engine.jpg/250px-M88_pulling_M1_engine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2520618"/>
              <a:ext cx="864096" cy="577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5" name="CuadroTexto 114"/>
            <p:cNvSpPr txBox="1"/>
            <p:nvPr/>
          </p:nvSpPr>
          <p:spPr>
            <a:xfrm>
              <a:off x="3773346" y="1580501"/>
              <a:ext cx="51911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Escuela de Especialidades “Antonio Escaño”</a:t>
              </a: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5580112" y="3656638"/>
              <a:ext cx="2693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Infantería</a:t>
              </a: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3287929" y="3008566"/>
              <a:ext cx="15721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Artillería</a:t>
              </a: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5724128" y="3152582"/>
              <a:ext cx="2835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Ingenieros</a:t>
              </a: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6876256" y="2648526"/>
              <a:ext cx="2835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Logística</a:t>
              </a: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3320772" y="2524547"/>
              <a:ext cx="16056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Caballería</a:t>
              </a: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4644008" y="2072462"/>
              <a:ext cx="33486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 de Básica del Aire</a:t>
              </a:r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55379" y="1876763"/>
              <a:ext cx="2187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Escuela de Especialidades de la </a:t>
              </a:r>
            </a:p>
            <a:p>
              <a:pPr algn="just"/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Estación Naval de La Graña</a:t>
              </a:r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2339752" y="4622939"/>
              <a:ext cx="38884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Escuela de Infantería de Marina “General Albacete y Fuster”</a:t>
              </a:r>
            </a:p>
          </p:txBody>
        </p:sp>
      </p:grp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168011" y="619886"/>
            <a:ext cx="900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extrusionClr>
              <a:schemeClr val="tx1">
                <a:lumMod val="65000"/>
              </a:schemeClr>
            </a:extrusionClr>
            <a:contourClr>
              <a:schemeClr val="bg2">
                <a:lumMod val="75000"/>
                <a:lumOff val="25000"/>
              </a:schemeClr>
            </a:contourClr>
          </a:sp3d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 Autorizados por el MECD a impartir enseñanzas de Formación Profesional</a:t>
            </a:r>
          </a:p>
        </p:txBody>
      </p:sp>
      <p:sp>
        <p:nvSpPr>
          <p:cNvPr id="137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38" name="Rectangle 2">
            <a:extLst>
              <a:ext uri="{FF2B5EF4-FFF2-40B4-BE49-F238E27FC236}">
                <a16:creationId xmlns:a16="http://schemas.microsoft.com/office/drawing/2014/main" xmlns="" id="{D202D322-7497-42A8-B6B9-C9D4F1D14BF9}"/>
              </a:ext>
            </a:extLst>
          </p:cNvPr>
          <p:cNvSpPr txBox="1">
            <a:spLocks noChangeArrowheads="1"/>
          </p:cNvSpPr>
          <p:nvPr/>
        </p:nvSpPr>
        <p:spPr>
          <a:xfrm>
            <a:off x="1909705" y="19532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¿Dónde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19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15616" y="1484784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1.- </a:t>
            </a:r>
            <a:r>
              <a:rPr lang="es-ES" sz="24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DIRECTO </a:t>
            </a:r>
            <a:endParaRPr lang="es-ES" sz="2000" b="1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 TITULACIÓN</a:t>
            </a:r>
            <a:r>
              <a:rPr lang="es-E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vías de acceso:</a:t>
            </a:r>
            <a:endPara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Título de bachiller o equivalente </a:t>
            </a:r>
          </a:p>
          <a:p>
            <a:pPr lvl="1" algn="l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TTM misma familia profesional + curso de acceso a TTS.</a:t>
            </a:r>
          </a:p>
          <a:p>
            <a:pPr lvl="1" algn="l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c: Prueba de acceso a TTS misma familia profesional, superada</a:t>
            </a:r>
          </a:p>
          <a:p>
            <a:pPr lvl="4" algn="l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 TITULACIÓN</a:t>
            </a:r>
            <a:r>
              <a:rPr lang="es-E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lvl="1" algn="l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Títulos en las convocatorias (familias prof. en Anexo II RD 35 2010)</a:t>
            </a:r>
          </a:p>
          <a:p>
            <a:pPr algn="l">
              <a:lnSpc>
                <a:spcPct val="250000"/>
              </a:lnSpc>
            </a:pPr>
            <a:r>
              <a:rPr lang="es-E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2.- </a:t>
            </a:r>
            <a:r>
              <a:rPr lang="es-ES" sz="24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PROMOCIÓN </a:t>
            </a:r>
            <a:r>
              <a:rPr lang="es-E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(Con y Sin titulación) </a:t>
            </a:r>
          </a:p>
          <a:p>
            <a:pPr lvl="1" algn="l"/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Vacantes reservadas para MTM &gt;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80%</a:t>
            </a: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871700" y="980728"/>
            <a:ext cx="6948772" cy="57606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FORMAS DE INGRESO</a:t>
            </a:r>
            <a:endParaRPr lang="es-ES" altLang="es-ES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78ECE4E-0DF6-4D11-9970-13D7CF9A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1881078-EC03-431E-A5A6-593743BAF3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6013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76900"/>
            <a:ext cx="37687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1557338"/>
            <a:ext cx="92075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4575175" y="1620838"/>
            <a:ext cx="561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Año 15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92088" y="5540375"/>
            <a:ext cx="1762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-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3967436" y="5613400"/>
            <a:ext cx="673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-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3304432" y="5613400"/>
            <a:ext cx="26496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Especialidad complementaria.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967436" y="5868987"/>
            <a:ext cx="673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-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3304432" y="5868987"/>
            <a:ext cx="21923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Reorientación funciones 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5505483" y="5868987"/>
            <a:ext cx="578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Admin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6156176" y="5868987"/>
            <a:ext cx="5129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y Log.</a:t>
            </a: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xmlns="" id="{15463CB8-E736-4AB1-AD69-DCAD8DD3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xmlns="" id="{A956278C-815C-4244-BDB8-27F211A2FB2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3" y="2365375"/>
            <a:ext cx="16954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3" y="2365375"/>
            <a:ext cx="16954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5613" y="2844800"/>
            <a:ext cx="8556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700" b="1" i="1" dirty="0">
                <a:solidFill>
                  <a:srgbClr val="FFFFFF"/>
                </a:solidFill>
                <a:latin typeface="Calibri" pitchFamily="34" charset="0"/>
              </a:rPr>
              <a:t>AÑOS 0-3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03288" y="2844800"/>
            <a:ext cx="1762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-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00050" y="3068638"/>
            <a:ext cx="1008063" cy="15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5613" y="3101975"/>
            <a:ext cx="1063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Formación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28638" y="3365500"/>
            <a:ext cx="7445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Academias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60388" y="3540125"/>
            <a:ext cx="5349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/Escuelas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450" y="2365375"/>
            <a:ext cx="43529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5450" y="2365375"/>
            <a:ext cx="43529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6288" y="2365375"/>
            <a:ext cx="6477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6288" y="2365375"/>
            <a:ext cx="6477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1900" y="2365375"/>
            <a:ext cx="26876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1900" y="2365375"/>
            <a:ext cx="26876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76488" y="2357438"/>
            <a:ext cx="566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6488" y="2357438"/>
            <a:ext cx="566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239963" y="2581275"/>
            <a:ext cx="876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900" b="1" i="1" dirty="0">
                <a:solidFill>
                  <a:srgbClr val="376092"/>
                </a:solidFill>
                <a:latin typeface="Calibri" pitchFamily="34" charset="0"/>
              </a:rPr>
              <a:t>Años 4-5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719388" y="2581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792413" y="2581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232025" y="2836863"/>
            <a:ext cx="1031875" cy="2381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192338" y="2894013"/>
            <a:ext cx="1360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9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Especialidad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4575175" y="1844675"/>
            <a:ext cx="936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558ED5"/>
                </a:solidFill>
                <a:effectLst/>
                <a:latin typeface="Calibri" pitchFamily="34" charset="0"/>
              </a:rPr>
              <a:t>Ascenso a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375275" y="1844675"/>
            <a:ext cx="3937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558ED5"/>
                </a:solidFill>
                <a:effectLst/>
                <a:latin typeface="Calibri" pitchFamily="34" charset="0"/>
              </a:rPr>
              <a:t>Bgda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751513" y="1844675"/>
            <a:ext cx="1444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558ED5"/>
                </a:solidFill>
                <a:effectLst/>
                <a:latin typeface="Calibri" pitchFamily="34" charset="0"/>
              </a:rPr>
              <a:t>.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4400550" y="4557712"/>
            <a:ext cx="465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Año 9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279900" y="4781550"/>
            <a:ext cx="14910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>
                <a:ln>
                  <a:noFill/>
                </a:ln>
                <a:solidFill>
                  <a:srgbClr val="558ED5"/>
                </a:solidFill>
                <a:effectLst/>
                <a:latin typeface="Calibri" pitchFamily="34" charset="0"/>
              </a:rPr>
              <a:t>Ascenso a SGTO 1º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2038" y="2052638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2038" y="2052638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" name="Freeform 39"/>
          <p:cNvSpPr>
            <a:spLocks noEditPoints="1"/>
          </p:cNvSpPr>
          <p:nvPr/>
        </p:nvSpPr>
        <p:spPr bwMode="auto">
          <a:xfrm>
            <a:off x="4919663" y="2078038"/>
            <a:ext cx="471488" cy="4714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87" y="267"/>
              </a:cxn>
              <a:cxn ang="0">
                <a:pos x="267" y="287"/>
              </a:cxn>
              <a:cxn ang="0">
                <a:pos x="0" y="20"/>
              </a:cxn>
              <a:cxn ang="0">
                <a:pos x="20" y="0"/>
              </a:cxn>
              <a:cxn ang="0">
                <a:pos x="267" y="191"/>
              </a:cxn>
              <a:cxn ang="0">
                <a:pos x="297" y="297"/>
              </a:cxn>
              <a:cxn ang="0">
                <a:pos x="192" y="267"/>
              </a:cxn>
              <a:cxn ang="0">
                <a:pos x="181" y="262"/>
              </a:cxn>
              <a:cxn ang="0">
                <a:pos x="181" y="251"/>
              </a:cxn>
              <a:cxn ang="0">
                <a:pos x="186" y="246"/>
              </a:cxn>
              <a:cxn ang="0">
                <a:pos x="197" y="241"/>
              </a:cxn>
              <a:cxn ang="0">
                <a:pos x="282" y="267"/>
              </a:cxn>
              <a:cxn ang="0">
                <a:pos x="267" y="282"/>
              </a:cxn>
              <a:cxn ang="0">
                <a:pos x="242" y="196"/>
              </a:cxn>
              <a:cxn ang="0">
                <a:pos x="247" y="186"/>
              </a:cxn>
              <a:cxn ang="0">
                <a:pos x="252" y="181"/>
              </a:cxn>
              <a:cxn ang="0">
                <a:pos x="262" y="181"/>
              </a:cxn>
              <a:cxn ang="0">
                <a:pos x="267" y="191"/>
              </a:cxn>
              <a:cxn ang="0">
                <a:pos x="267" y="191"/>
              </a:cxn>
            </a:cxnLst>
            <a:rect l="0" t="0" r="r" b="b"/>
            <a:pathLst>
              <a:path w="297" h="297">
                <a:moveTo>
                  <a:pt x="20" y="0"/>
                </a:moveTo>
                <a:lnTo>
                  <a:pt x="287" y="267"/>
                </a:lnTo>
                <a:lnTo>
                  <a:pt x="267" y="287"/>
                </a:lnTo>
                <a:lnTo>
                  <a:pt x="0" y="20"/>
                </a:lnTo>
                <a:lnTo>
                  <a:pt x="20" y="0"/>
                </a:lnTo>
                <a:close/>
                <a:moveTo>
                  <a:pt x="267" y="191"/>
                </a:moveTo>
                <a:lnTo>
                  <a:pt x="297" y="297"/>
                </a:lnTo>
                <a:lnTo>
                  <a:pt x="192" y="267"/>
                </a:lnTo>
                <a:lnTo>
                  <a:pt x="181" y="262"/>
                </a:lnTo>
                <a:lnTo>
                  <a:pt x="181" y="251"/>
                </a:lnTo>
                <a:lnTo>
                  <a:pt x="186" y="246"/>
                </a:lnTo>
                <a:lnTo>
                  <a:pt x="197" y="241"/>
                </a:lnTo>
                <a:lnTo>
                  <a:pt x="282" y="267"/>
                </a:lnTo>
                <a:lnTo>
                  <a:pt x="267" y="282"/>
                </a:lnTo>
                <a:lnTo>
                  <a:pt x="242" y="196"/>
                </a:lnTo>
                <a:lnTo>
                  <a:pt x="247" y="186"/>
                </a:lnTo>
                <a:lnTo>
                  <a:pt x="252" y="181"/>
                </a:lnTo>
                <a:lnTo>
                  <a:pt x="262" y="181"/>
                </a:lnTo>
                <a:lnTo>
                  <a:pt x="267" y="191"/>
                </a:lnTo>
                <a:lnTo>
                  <a:pt x="267" y="191"/>
                </a:lnTo>
                <a:close/>
              </a:path>
            </a:pathLst>
          </a:custGeom>
          <a:solidFill>
            <a:srgbClr val="C0504D"/>
          </a:solidFill>
          <a:ln w="0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6288" y="2365375"/>
            <a:ext cx="5667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6288" y="2365375"/>
            <a:ext cx="5667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5640388" y="2589213"/>
            <a:ext cx="10271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900" b="1" i="1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Año 17-18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6119813" y="258921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6191250" y="258921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5640388" y="2844800"/>
            <a:ext cx="1031875" cy="2381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5591175" y="2901950"/>
            <a:ext cx="15192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9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Reorientación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8350250" y="4057650"/>
            <a:ext cx="561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b="1" dirty="0">
                <a:solidFill>
                  <a:srgbClr val="000000"/>
                </a:solidFill>
                <a:latin typeface="Calibri" pitchFamily="34" charset="0"/>
              </a:rPr>
              <a:t>Año 24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08413" y="2373313"/>
            <a:ext cx="15081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08413" y="2373313"/>
            <a:ext cx="15081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8" name="Freeform 64"/>
          <p:cNvSpPr>
            <a:spLocks noEditPoints="1"/>
          </p:cNvSpPr>
          <p:nvPr/>
        </p:nvSpPr>
        <p:spPr bwMode="auto">
          <a:xfrm>
            <a:off x="3863975" y="2397125"/>
            <a:ext cx="39688" cy="15128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5" y="101"/>
              </a:cxn>
              <a:cxn ang="0">
                <a:pos x="0" y="101"/>
              </a:cxn>
              <a:cxn ang="0">
                <a:pos x="0" y="0"/>
              </a:cxn>
              <a:cxn ang="0">
                <a:pos x="25" y="0"/>
              </a:cxn>
              <a:cxn ang="0">
                <a:pos x="25" y="176"/>
              </a:cxn>
              <a:cxn ang="0">
                <a:pos x="25" y="277"/>
              </a:cxn>
              <a:cxn ang="0">
                <a:pos x="0" y="277"/>
              </a:cxn>
              <a:cxn ang="0">
                <a:pos x="0" y="176"/>
              </a:cxn>
              <a:cxn ang="0">
                <a:pos x="25" y="176"/>
              </a:cxn>
              <a:cxn ang="0">
                <a:pos x="25" y="353"/>
              </a:cxn>
              <a:cxn ang="0">
                <a:pos x="25" y="454"/>
              </a:cxn>
              <a:cxn ang="0">
                <a:pos x="0" y="454"/>
              </a:cxn>
              <a:cxn ang="0">
                <a:pos x="0" y="353"/>
              </a:cxn>
              <a:cxn ang="0">
                <a:pos x="25" y="353"/>
              </a:cxn>
              <a:cxn ang="0">
                <a:pos x="25" y="529"/>
              </a:cxn>
              <a:cxn ang="0">
                <a:pos x="25" y="630"/>
              </a:cxn>
              <a:cxn ang="0">
                <a:pos x="0" y="630"/>
              </a:cxn>
              <a:cxn ang="0">
                <a:pos x="0" y="529"/>
              </a:cxn>
              <a:cxn ang="0">
                <a:pos x="25" y="529"/>
              </a:cxn>
              <a:cxn ang="0">
                <a:pos x="25" y="706"/>
              </a:cxn>
              <a:cxn ang="0">
                <a:pos x="25" y="806"/>
              </a:cxn>
              <a:cxn ang="0">
                <a:pos x="0" y="806"/>
              </a:cxn>
              <a:cxn ang="0">
                <a:pos x="0" y="706"/>
              </a:cxn>
              <a:cxn ang="0">
                <a:pos x="25" y="706"/>
              </a:cxn>
              <a:cxn ang="0">
                <a:pos x="25" y="882"/>
              </a:cxn>
              <a:cxn ang="0">
                <a:pos x="25" y="953"/>
              </a:cxn>
              <a:cxn ang="0">
                <a:pos x="0" y="953"/>
              </a:cxn>
              <a:cxn ang="0">
                <a:pos x="0" y="882"/>
              </a:cxn>
              <a:cxn ang="0">
                <a:pos x="25" y="882"/>
              </a:cxn>
            </a:cxnLst>
            <a:rect l="0" t="0" r="r" b="b"/>
            <a:pathLst>
              <a:path w="25" h="953">
                <a:moveTo>
                  <a:pt x="25" y="0"/>
                </a:moveTo>
                <a:lnTo>
                  <a:pt x="25" y="101"/>
                </a:lnTo>
                <a:lnTo>
                  <a:pt x="0" y="101"/>
                </a:lnTo>
                <a:lnTo>
                  <a:pt x="0" y="0"/>
                </a:lnTo>
                <a:lnTo>
                  <a:pt x="25" y="0"/>
                </a:lnTo>
                <a:close/>
                <a:moveTo>
                  <a:pt x="25" y="176"/>
                </a:moveTo>
                <a:lnTo>
                  <a:pt x="25" y="277"/>
                </a:lnTo>
                <a:lnTo>
                  <a:pt x="0" y="277"/>
                </a:lnTo>
                <a:lnTo>
                  <a:pt x="0" y="176"/>
                </a:lnTo>
                <a:lnTo>
                  <a:pt x="25" y="176"/>
                </a:lnTo>
                <a:close/>
                <a:moveTo>
                  <a:pt x="25" y="353"/>
                </a:moveTo>
                <a:lnTo>
                  <a:pt x="25" y="454"/>
                </a:lnTo>
                <a:lnTo>
                  <a:pt x="0" y="454"/>
                </a:lnTo>
                <a:lnTo>
                  <a:pt x="0" y="353"/>
                </a:lnTo>
                <a:lnTo>
                  <a:pt x="25" y="353"/>
                </a:lnTo>
                <a:close/>
                <a:moveTo>
                  <a:pt x="25" y="529"/>
                </a:moveTo>
                <a:lnTo>
                  <a:pt x="25" y="630"/>
                </a:lnTo>
                <a:lnTo>
                  <a:pt x="0" y="630"/>
                </a:lnTo>
                <a:lnTo>
                  <a:pt x="0" y="529"/>
                </a:lnTo>
                <a:lnTo>
                  <a:pt x="25" y="529"/>
                </a:lnTo>
                <a:close/>
                <a:moveTo>
                  <a:pt x="25" y="706"/>
                </a:moveTo>
                <a:lnTo>
                  <a:pt x="25" y="806"/>
                </a:lnTo>
                <a:lnTo>
                  <a:pt x="0" y="806"/>
                </a:lnTo>
                <a:lnTo>
                  <a:pt x="0" y="706"/>
                </a:lnTo>
                <a:lnTo>
                  <a:pt x="25" y="706"/>
                </a:lnTo>
                <a:close/>
                <a:moveTo>
                  <a:pt x="25" y="882"/>
                </a:moveTo>
                <a:lnTo>
                  <a:pt x="25" y="953"/>
                </a:lnTo>
                <a:lnTo>
                  <a:pt x="0" y="953"/>
                </a:lnTo>
                <a:lnTo>
                  <a:pt x="0" y="882"/>
                </a:lnTo>
                <a:lnTo>
                  <a:pt x="25" y="8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71913" y="3621088"/>
            <a:ext cx="6873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1" name="Freeform 67"/>
          <p:cNvSpPr>
            <a:spLocks noEditPoints="1"/>
          </p:cNvSpPr>
          <p:nvPr/>
        </p:nvSpPr>
        <p:spPr bwMode="auto">
          <a:xfrm>
            <a:off x="4103688" y="3829050"/>
            <a:ext cx="392113" cy="687387"/>
          </a:xfrm>
          <a:custGeom>
            <a:avLst/>
            <a:gdLst/>
            <a:ahLst/>
            <a:cxnLst>
              <a:cxn ang="0">
                <a:pos x="227" y="433"/>
              </a:cxn>
              <a:cxn ang="0">
                <a:pos x="0" y="30"/>
              </a:cxn>
              <a:cxn ang="0">
                <a:pos x="25" y="15"/>
              </a:cxn>
              <a:cxn ang="0">
                <a:pos x="247" y="423"/>
              </a:cxn>
              <a:cxn ang="0">
                <a:pos x="227" y="433"/>
              </a:cxn>
              <a:cxn ang="0">
                <a:pos x="0" y="111"/>
              </a:cxn>
              <a:cxn ang="0">
                <a:pos x="0" y="0"/>
              </a:cxn>
              <a:cxn ang="0">
                <a:pos x="96" y="56"/>
              </a:cxn>
              <a:cxn ang="0">
                <a:pos x="101" y="66"/>
              </a:cxn>
              <a:cxn ang="0">
                <a:pos x="101" y="76"/>
              </a:cxn>
              <a:cxn ang="0">
                <a:pos x="91" y="81"/>
              </a:cxn>
              <a:cxn ang="0">
                <a:pos x="81" y="76"/>
              </a:cxn>
              <a:cxn ang="0">
                <a:pos x="5" y="35"/>
              </a:cxn>
              <a:cxn ang="0">
                <a:pos x="25" y="20"/>
              </a:cxn>
              <a:cxn ang="0">
                <a:pos x="25" y="111"/>
              </a:cxn>
              <a:cxn ang="0">
                <a:pos x="20" y="121"/>
              </a:cxn>
              <a:cxn ang="0">
                <a:pos x="10" y="121"/>
              </a:cxn>
              <a:cxn ang="0">
                <a:pos x="0" y="116"/>
              </a:cxn>
              <a:cxn ang="0">
                <a:pos x="0" y="111"/>
              </a:cxn>
              <a:cxn ang="0">
                <a:pos x="0" y="111"/>
              </a:cxn>
            </a:cxnLst>
            <a:rect l="0" t="0" r="r" b="b"/>
            <a:pathLst>
              <a:path w="247" h="433">
                <a:moveTo>
                  <a:pt x="227" y="433"/>
                </a:moveTo>
                <a:lnTo>
                  <a:pt x="0" y="30"/>
                </a:lnTo>
                <a:lnTo>
                  <a:pt x="25" y="15"/>
                </a:lnTo>
                <a:lnTo>
                  <a:pt x="247" y="423"/>
                </a:lnTo>
                <a:lnTo>
                  <a:pt x="227" y="433"/>
                </a:lnTo>
                <a:close/>
                <a:moveTo>
                  <a:pt x="0" y="111"/>
                </a:moveTo>
                <a:lnTo>
                  <a:pt x="0" y="0"/>
                </a:lnTo>
                <a:lnTo>
                  <a:pt x="96" y="56"/>
                </a:lnTo>
                <a:lnTo>
                  <a:pt x="101" y="66"/>
                </a:lnTo>
                <a:lnTo>
                  <a:pt x="101" y="76"/>
                </a:lnTo>
                <a:lnTo>
                  <a:pt x="91" y="81"/>
                </a:lnTo>
                <a:lnTo>
                  <a:pt x="81" y="76"/>
                </a:lnTo>
                <a:lnTo>
                  <a:pt x="5" y="35"/>
                </a:lnTo>
                <a:lnTo>
                  <a:pt x="25" y="20"/>
                </a:lnTo>
                <a:lnTo>
                  <a:pt x="25" y="111"/>
                </a:lnTo>
                <a:lnTo>
                  <a:pt x="20" y="121"/>
                </a:lnTo>
                <a:lnTo>
                  <a:pt x="10" y="121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0504D"/>
          </a:solidFill>
          <a:ln w="0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68550" y="3884613"/>
            <a:ext cx="1590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12 CuadroTexto">
            <a:extLst>
              <a:ext uri="{FF2B5EF4-FFF2-40B4-BE49-F238E27FC236}">
                <a16:creationId xmlns:a16="http://schemas.microsoft.com/office/drawing/2014/main" xmlns="" id="{82BBCF36-4964-46D4-89CC-37E348BA98C5}"/>
              </a:ext>
            </a:extLst>
          </p:cNvPr>
          <p:cNvSpPr txBox="1"/>
          <p:nvPr/>
        </p:nvSpPr>
        <p:spPr>
          <a:xfrm>
            <a:off x="1630942" y="574093"/>
            <a:ext cx="73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u="sng" dirty="0">
                <a:solidFill>
                  <a:srgbClr val="FF0000"/>
                </a:solidFill>
                <a:latin typeface="Calibri" pitchFamily="34" charset="0"/>
              </a:rPr>
              <a:t>TRAYECTORIA PROFESIONAL SUBOFICIALES</a:t>
            </a:r>
          </a:p>
        </p:txBody>
      </p:sp>
    </p:spTree>
    <p:extLst>
      <p:ext uri="{BB962C8B-B14F-4D97-AF65-F5344CB8AC3E}">
        <p14:creationId xmlns:p14="http://schemas.microsoft.com/office/powerpoint/2010/main" val="26470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 rot="19829964">
            <a:off x="1691680" y="3068960"/>
            <a:ext cx="6840760" cy="720080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ENSEÑANZA DE TROPA Y MARINERÍA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37D52304-3C73-4EAB-8B8E-D5305F071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2085492-2512-49A1-80D8-BCF9D7BC7D3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20040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://hemeroteca.elimparcial.es/files/ejercitoPORT.jp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 r="15359" b="2373"/>
          <a:stretch>
            <a:fillRect/>
          </a:stretch>
        </p:blipFill>
        <p:spPr bwMode="auto">
          <a:xfrm>
            <a:off x="0" y="950085"/>
            <a:ext cx="9144000" cy="5907915"/>
          </a:xfrm>
          <a:prstGeom prst="rect">
            <a:avLst/>
          </a:prstGeom>
          <a:noFill/>
        </p:spPr>
      </p:pic>
      <p:sp>
        <p:nvSpPr>
          <p:cNvPr id="89" name="2 Rectángulo"/>
          <p:cNvSpPr/>
          <p:nvPr/>
        </p:nvSpPr>
        <p:spPr>
          <a:xfrm>
            <a:off x="2100011" y="1115453"/>
            <a:ext cx="4943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Aprendizaje permanente</a:t>
            </a:r>
          </a:p>
        </p:txBody>
      </p:sp>
      <p:sp>
        <p:nvSpPr>
          <p:cNvPr id="91" name="3 CuadroTexto"/>
          <p:cNvSpPr txBox="1"/>
          <p:nvPr/>
        </p:nvSpPr>
        <p:spPr>
          <a:xfrm>
            <a:off x="1032048" y="1988840"/>
            <a:ext cx="2325013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AAAA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5 Flecha abajo"/>
          <p:cNvSpPr/>
          <p:nvPr/>
        </p:nvSpPr>
        <p:spPr>
          <a:xfrm>
            <a:off x="1954162" y="2708920"/>
            <a:ext cx="480785" cy="288032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" name="6 CuadroTexto"/>
          <p:cNvSpPr txBox="1"/>
          <p:nvPr/>
        </p:nvSpPr>
        <p:spPr>
          <a:xfrm>
            <a:off x="135967" y="3131676"/>
            <a:ext cx="4117174" cy="461665"/>
          </a:xfrm>
          <a:prstGeom prst="rect">
            <a:avLst/>
          </a:prstGeom>
          <a:solidFill>
            <a:srgbClr val="AAAAFF">
              <a:lumMod val="1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PERFECCIONAMIENTO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8 Flecha abajo"/>
          <p:cNvSpPr/>
          <p:nvPr/>
        </p:nvSpPr>
        <p:spPr>
          <a:xfrm>
            <a:off x="1954162" y="3933056"/>
            <a:ext cx="480785" cy="792088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5" name="9 CuadroTexto"/>
          <p:cNvSpPr txBox="1"/>
          <p:nvPr/>
        </p:nvSpPr>
        <p:spPr>
          <a:xfrm>
            <a:off x="92293" y="5208953"/>
            <a:ext cx="4204522" cy="830997"/>
          </a:xfrm>
          <a:prstGeom prst="rect">
            <a:avLst/>
          </a:prstGeom>
          <a:solidFill>
            <a:srgbClr val="00FFFF">
              <a:lumMod val="5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ALTOS ESTUDIOS DE LA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DEFENSA NACIONAL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10 CuadroTexto"/>
          <p:cNvSpPr txBox="1"/>
          <p:nvPr/>
        </p:nvSpPr>
        <p:spPr>
          <a:xfrm>
            <a:off x="5061049" y="2537321"/>
            <a:ext cx="2093843" cy="400110"/>
          </a:xfrm>
          <a:prstGeom prst="rect">
            <a:avLst/>
          </a:prstGeom>
          <a:solidFill>
            <a:srgbClr val="AAAAFF">
              <a:lumMod val="1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Especialización</a:t>
            </a:r>
          </a:p>
        </p:txBody>
      </p:sp>
      <p:sp>
        <p:nvSpPr>
          <p:cNvPr id="98" name="11 CuadroTexto"/>
          <p:cNvSpPr txBox="1"/>
          <p:nvPr/>
        </p:nvSpPr>
        <p:spPr>
          <a:xfrm>
            <a:off x="5061049" y="3176101"/>
            <a:ext cx="3831496" cy="400110"/>
          </a:xfrm>
          <a:prstGeom prst="rect">
            <a:avLst/>
          </a:prstGeom>
          <a:solidFill>
            <a:srgbClr val="AAAAFF">
              <a:lumMod val="1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Actualización para el ascenso</a:t>
            </a:r>
          </a:p>
        </p:txBody>
      </p:sp>
      <p:sp>
        <p:nvSpPr>
          <p:cNvPr id="99" name="12 CuadroTexto"/>
          <p:cNvSpPr txBox="1"/>
          <p:nvPr/>
        </p:nvSpPr>
        <p:spPr>
          <a:xfrm>
            <a:off x="5061049" y="3875856"/>
            <a:ext cx="1721946" cy="400110"/>
          </a:xfrm>
          <a:prstGeom prst="rect">
            <a:avLst/>
          </a:prstGeom>
          <a:solidFill>
            <a:srgbClr val="AAAAFF">
              <a:lumMod val="1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Informativos</a:t>
            </a:r>
          </a:p>
        </p:txBody>
      </p:sp>
      <p:sp>
        <p:nvSpPr>
          <p:cNvPr id="100" name="14 Abrir llave"/>
          <p:cNvSpPr/>
          <p:nvPr/>
        </p:nvSpPr>
        <p:spPr>
          <a:xfrm>
            <a:off x="4400933" y="2276872"/>
            <a:ext cx="362356" cy="2258670"/>
          </a:xfrm>
          <a:prstGeom prst="leftBrac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4 Abrir llave">
            <a:extLst>
              <a:ext uri="{FF2B5EF4-FFF2-40B4-BE49-F238E27FC236}">
                <a16:creationId xmlns:a16="http://schemas.microsoft.com/office/drawing/2014/main" xmlns="" id="{F55E917D-E988-4E47-BA73-0B7709D091B3}"/>
              </a:ext>
            </a:extLst>
          </p:cNvPr>
          <p:cNvSpPr/>
          <p:nvPr/>
        </p:nvSpPr>
        <p:spPr>
          <a:xfrm>
            <a:off x="4400932" y="4509120"/>
            <a:ext cx="362356" cy="2258670"/>
          </a:xfrm>
          <a:prstGeom prst="leftBrac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16 CuadroTexto"/>
          <p:cNvSpPr txBox="1"/>
          <p:nvPr/>
        </p:nvSpPr>
        <p:spPr>
          <a:xfrm>
            <a:off x="5061049" y="5241394"/>
            <a:ext cx="3873176" cy="707886"/>
          </a:xfrm>
          <a:prstGeom prst="rect">
            <a:avLst/>
          </a:prstGeom>
          <a:solidFill>
            <a:srgbClr val="00FFFF">
              <a:lumMod val="5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Actualización cometidos para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ascenso a Oficial General</a:t>
            </a:r>
          </a:p>
        </p:txBody>
      </p:sp>
      <p:sp>
        <p:nvSpPr>
          <p:cNvPr id="104" name="15 CuadroTexto"/>
          <p:cNvSpPr txBox="1"/>
          <p:nvPr/>
        </p:nvSpPr>
        <p:spPr>
          <a:xfrm>
            <a:off x="5061049" y="4625553"/>
            <a:ext cx="1866216" cy="400110"/>
          </a:xfrm>
          <a:prstGeom prst="rect">
            <a:avLst/>
          </a:prstGeom>
          <a:solidFill>
            <a:srgbClr val="00FFFF">
              <a:lumMod val="5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Estado Mayor</a:t>
            </a:r>
          </a:p>
        </p:txBody>
      </p:sp>
      <p:sp>
        <p:nvSpPr>
          <p:cNvPr id="105" name="17 CuadroTexto"/>
          <p:cNvSpPr txBox="1"/>
          <p:nvPr/>
        </p:nvSpPr>
        <p:spPr>
          <a:xfrm>
            <a:off x="5061049" y="6135687"/>
            <a:ext cx="867545" cy="400110"/>
          </a:xfrm>
          <a:prstGeom prst="rect">
            <a:avLst/>
          </a:prstGeom>
          <a:solidFill>
            <a:srgbClr val="00FFFF">
              <a:lumMod val="50000"/>
            </a:srgbClr>
          </a:solidFill>
          <a:ln w="9525" cap="flat" cmpd="sng" algn="ctr">
            <a:solidFill>
              <a:srgbClr val="FF505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873523" y="245458"/>
            <a:ext cx="7416824" cy="66299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ORGANIZACIÓN DE LA ENSEÑANZA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</p:spTree>
    <p:extLst>
      <p:ext uri="{BB962C8B-B14F-4D97-AF65-F5344CB8AC3E}">
        <p14:creationId xmlns:p14="http://schemas.microsoft.com/office/powerpoint/2010/main" val="1165544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1600" y="2044005"/>
            <a:ext cx="7931224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buFont typeface="Times New Roman"/>
              <a:buAutoNum type="arabicPeriod"/>
              <a:tabLst>
                <a:tab pos="215900" algn="l"/>
              </a:tabLst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lo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acita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2000" b="1" spc="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eti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lta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o,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eciali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2000" b="1" spc="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sz="2000"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es-ES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00000"/>
              </a:lnSpc>
              <a:buFont typeface="Times New Roman"/>
              <a:buAutoNum type="arabicPeriod"/>
              <a:tabLst>
                <a:tab pos="215900" algn="l"/>
              </a:tabLst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1115" algn="l">
              <a:lnSpc>
                <a:spcPct val="100000"/>
              </a:lnSpc>
              <a:buFont typeface="Times New Roman"/>
              <a:buAutoNum type="arabicPeriod"/>
              <a:tabLst>
                <a:tab pos="215900" algn="l"/>
              </a:tabLst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icia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b="1" spc="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200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</a:t>
            </a:r>
            <a:r>
              <a:rPr sz="2000" b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dio,</a:t>
            </a:r>
            <a:r>
              <a:rPr sz="20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pond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eciali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sica,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zas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icas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xp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cia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cicio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ón.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B99EB3FD-D9F3-4ED8-A99A-CDC1BBDD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09C70A0-8911-4DE5-AACE-43D1B84BBD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590EBFE0-C604-4847-94B6-DA640A05DDF7}"/>
              </a:ext>
            </a:extLst>
          </p:cNvPr>
          <p:cNvSpPr txBox="1"/>
          <p:nvPr/>
        </p:nvSpPr>
        <p:spPr>
          <a:xfrm>
            <a:off x="1239594" y="908720"/>
            <a:ext cx="793122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39/2007</a:t>
            </a:r>
            <a:r>
              <a:rPr lang="es-ES"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ículo</a:t>
            </a:r>
            <a:r>
              <a:rPr sz="28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ñan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i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i="1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i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</a:t>
            </a:r>
            <a:r>
              <a:rPr sz="28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26F5-B894-45AD-BB76-FA7C8861F7B2}" type="slidenum">
              <a:rPr lang="es-ES" smtClean="0">
                <a:solidFill>
                  <a:srgbClr val="FFFFFF"/>
                </a:solidFill>
              </a:rPr>
              <a:pPr/>
              <a:t>41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820064" y="1052736"/>
            <a:ext cx="7072415" cy="5040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CONTENIDO </a:t>
            </a:r>
            <a:r>
              <a:rPr lang="es-ES" alt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CURRÍCULO </a:t>
            </a:r>
            <a:r>
              <a:rPr lang="es-ES" alt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MTM</a:t>
            </a:r>
            <a:endParaRPr lang="es-ES" altLang="es-ES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99592" y="1916832"/>
            <a:ext cx="8064896" cy="47525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s-E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Enseñanza de </a:t>
            </a:r>
            <a:r>
              <a:rPr lang="es-ES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</a:t>
            </a:r>
            <a:r>
              <a:rPr lang="es-ES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Acceso a la escala</a:t>
            </a:r>
          </a:p>
          <a:p>
            <a:pPr algn="l">
              <a:lnSpc>
                <a:spcPct val="150000"/>
              </a:lnSpc>
            </a:pPr>
            <a:r>
              <a:rPr lang="es-E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PERFILES DE EGRESO y duración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Jefes de Estado Mayor.</a:t>
            </a:r>
          </a:p>
          <a:p>
            <a:pPr algn="l">
              <a:lnSpc>
                <a:spcPct val="150000"/>
              </a:lnSpc>
            </a:pPr>
            <a:endParaRPr lang="es-ES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DE ESTUDIO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Total: 16-38 sem. </a:t>
            </a:r>
          </a:p>
          <a:p>
            <a:pPr lvl="1" algn="l"/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PERIODO DE ACOGIDA, </a:t>
            </a:r>
            <a:r>
              <a:rPr lang="es-E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ORIENTACIÓN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ADAPTACIÓN: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2sem.</a:t>
            </a:r>
          </a:p>
          <a:p>
            <a:pPr lvl="1" algn="l"/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FASE DE </a:t>
            </a:r>
            <a:r>
              <a:rPr lang="es-E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MILITAR GENERAL: 		&lt; 8sem</a:t>
            </a:r>
          </a:p>
          <a:p>
            <a:pPr lvl="1" algn="l"/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FASE DE </a:t>
            </a:r>
            <a:r>
              <a:rPr lang="es-E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ESPECÍFICA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EFUN: 		4-30 sem. </a:t>
            </a:r>
          </a:p>
          <a:p>
            <a:pPr lvl="1" algn="l">
              <a:lnSpc>
                <a:spcPct val="150000"/>
              </a:lnSpc>
            </a:pPr>
            <a:endParaRPr lang="es-ES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Módulos:</a:t>
            </a:r>
          </a:p>
          <a:p>
            <a:pPr marL="449263" lvl="1" algn="l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Comunes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		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FAS </a:t>
            </a:r>
          </a:p>
          <a:p>
            <a:pPr marL="449263" lvl="1" algn="l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Específicos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	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de ET/AR/EA</a:t>
            </a:r>
          </a:p>
          <a:p>
            <a:pPr marL="449263" lvl="1" algn="l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 EFUN</a:t>
            </a: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	Propios de especialidad</a:t>
            </a:r>
            <a:endParaRPr lang="es-ES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lvl="1" algn="l">
              <a:lnSpc>
                <a:spcPct val="150000"/>
              </a:lnSpc>
            </a:pPr>
            <a:r>
              <a:rPr lang="es-E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….+ algún módulo de TTM o certificado profesionalidad (iniciar FP).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C44489C1-DCD5-4010-B58D-DBEA8C99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F719EE1-C4C6-40DB-BABD-941F283902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7890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33722"/>
              </p:ext>
            </p:extLst>
          </p:nvPr>
        </p:nvGraphicFramePr>
        <p:xfrm>
          <a:off x="3779912" y="1556792"/>
          <a:ext cx="2160240" cy="3474851"/>
        </p:xfrm>
        <a:graphic>
          <a:graphicData uri="http://schemas.openxmlformats.org/drawingml/2006/table">
            <a:tbl>
              <a:tblPr firstRow="1" firstCol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2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ARMADA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MANIOBRA Y NAVEGACIÓN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APROVISIONAMIENTO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ARTILLERÍA Y MISILES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OPERACIONES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ARMAS SUBMARINAS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DE TIRO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SONAR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SISTEMAS TÁCTICOS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ELECTRÓNICA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COMUNICACIONES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ADMINISTRACIÓN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ELECTRICIDAD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ENERGÍA Y PROPULSIÓN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MECÁNICA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INFANTERÍA DE MARINA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96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MÚSICA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80526"/>
              </p:ext>
            </p:extLst>
          </p:nvPr>
        </p:nvGraphicFramePr>
        <p:xfrm>
          <a:off x="1259632" y="1556792"/>
          <a:ext cx="2160240" cy="520336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EJÉRCITO DE TIERRA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INFANTERÍA LIGERA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INF. ACORAZADA/MECANIZADA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CABALLERÍA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ARTILLERÍA DE CAMPAÑA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ARTILLERÍA ANTIAÉREA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INGENIEROS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TRANSMISIONES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LOGÍSTICA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ADMINISTRACIÓN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GUARNICIONERÍA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CARTOGRAFÍA E IMPRENTA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ALMACENES Y PARQUE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MONTADOR ELECTRICISTA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HOSTELERÍA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MONTADOR DE EQUIPOS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MANTO. VEHÍCULOS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MANTO. AERONAVES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CHAPA Y SOLDADURA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MANTO. ELECTRÓNICO Y DE TELECOMUNICACIONES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MANTO. DE ARMAMENTO Y MATERIAL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APOYO SANITARIO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MÚSICA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51" marR="28451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62706"/>
              </p:ext>
            </p:extLst>
          </p:nvPr>
        </p:nvGraphicFramePr>
        <p:xfrm>
          <a:off x="6300192" y="1556792"/>
          <a:ext cx="2391760" cy="4455737"/>
        </p:xfrm>
        <a:graphic>
          <a:graphicData uri="http://schemas.openxmlformats.org/drawingml/2006/table">
            <a:tbl>
              <a:tblPr firstRow="1" firstCol="1" bandRow="1"/>
              <a:tblGrid>
                <a:gridCol w="239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EJÉRCITO DEL AIRE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HOSTELERÍA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ADMINISTRACIÓN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PROTECCIÓN DE LA FUERZA y APOYO OPS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APOYO SANITARIO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CONTRAINCENDIOS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COMBUSTIBLES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MANTENIMIENTO INFRAESTRUCTURAS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MANTENIMIENTO AEROMECÁNICO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MANTENIMIENTO VEHÍCULOS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MANTENIMIENTO ARMAMENTO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MANTENIMIENTO ELECTRÓNICA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DE MANDO Y CONTROL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OPERADOR DE EQUIPOS Y SISTEMAS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OPERACIONES EN PLAT </a:t>
                      </a: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AÉREA 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CARTOGRAFÍA E IMAGEN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MÚSICA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1693914" y="980728"/>
            <a:ext cx="7054549" cy="5040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ESPECIALIDADES FUNDAMENTALES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9F77A8F4-617B-4831-A7B3-1FBAFA99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848A354-A0EE-49D4-82E8-0B1389BA40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37395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00668"/>
              </p:ext>
            </p:extLst>
          </p:nvPr>
        </p:nvGraphicFramePr>
        <p:xfrm>
          <a:off x="1640060" y="1242000"/>
          <a:ext cx="7396436" cy="381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2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R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s-ES" sz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00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ENSEÑAN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MÚSICA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00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ÍA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00">
                <a:tc row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307340" lvl="1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UX.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5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ELÉCTRICAS</a:t>
                      </a:r>
                      <a:r>
                        <a:rPr lang="es-ES" sz="1200" b="1" spc="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AUTOMÁTICAS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UX.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TRUCTUR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87052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s-ES" sz="1200" b="1" spc="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C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3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475548"/>
                  </a:ext>
                </a:extLst>
              </a:tr>
              <a:tr h="302400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ELECTROMECÁNICO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UX.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5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F47204B-146E-4CDE-B4A4-13F77041B079}"/>
              </a:ext>
            </a:extLst>
          </p:cNvPr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9F9686A8-97F8-4734-A48A-302ECE5A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D633037-B1E3-4FBD-8D4C-2CA2F82A96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219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9285"/>
              </p:ext>
            </p:extLst>
          </p:nvPr>
        </p:nvGraphicFramePr>
        <p:xfrm>
          <a:off x="1638496" y="1240360"/>
          <a:ext cx="7398000" cy="36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R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s-ES" sz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170926"/>
                  </a:ext>
                </a:extLst>
              </a:tr>
              <a:tr h="302400">
                <a:tc row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HOSTELERÍA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00">
                <a:tc rowSpan="4">
                  <a:txBody>
                    <a:bodyPr/>
                    <a:lstStyle/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ELECTROMECÁNICA</a:t>
                      </a:r>
                      <a:r>
                        <a:rPr lang="es-ES" sz="1200" b="1" spc="5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VEHÍCULOS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AUTOMÓVILES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UX.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5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 MECÁNICO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84397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pPr marL="1905" marR="499109" algn="ctr">
                        <a:lnSpc>
                          <a:spcPct val="100000"/>
                        </a:lnSpc>
                      </a:pP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UX.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5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VEHÍCULOS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200" b="1" spc="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ONAVES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400">
                <a:tc row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</a:t>
                      </a:r>
                      <a:r>
                        <a:rPr lang="es-ES" sz="1200" b="1" spc="4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3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F47204B-146E-4CDE-B4A4-13F77041B079}"/>
              </a:ext>
            </a:extLst>
          </p:cNvPr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9F9686A8-97F8-4734-A48A-302ECE5A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D633037-B1E3-4FBD-8D4C-2CA2F82A96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591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03224"/>
              </p:ext>
            </p:extLst>
          </p:nvPr>
        </p:nvGraphicFramePr>
        <p:xfrm>
          <a:off x="1638496" y="1242000"/>
          <a:ext cx="7398000" cy="550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marL="330835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R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s-ES" sz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CIÓ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ES" sz="1200" b="1" spc="-3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CIÓ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r>
                        <a:rPr lang="es-ES" sz="1200" b="1" spc="-2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2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200" b="1" kern="1200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ENERGÍA Y PROPULSIÓN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711735"/>
                  </a:ext>
                </a:extLst>
              </a:tr>
              <a:tr h="30240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MICROINFORMÁTICOS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-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UIPO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RMA</a:t>
                      </a:r>
                      <a:r>
                        <a:rPr lang="es-ES" sz="1200" b="1" spc="-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AÉREA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CARTOGRAFÍA</a:t>
                      </a:r>
                      <a:r>
                        <a:rPr lang="es-ES" sz="1200" b="1" spc="-25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NTO</a:t>
                      </a:r>
                      <a:r>
                        <a:rPr lang="es-ES" sz="1200" b="1" spc="-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2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40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UCCIÓ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V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RTE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9510661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pPr marR="351155" algn="ctr">
                        <a:lnSpc>
                          <a:spcPct val="100000"/>
                        </a:lnSpc>
                      </a:pP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-1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AÉ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spc="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b="1" spc="-1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</a:t>
                      </a:r>
                      <a:r>
                        <a:rPr lang="es-ES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200" b="1" spc="-5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F47204B-146E-4CDE-B4A4-13F77041B079}"/>
              </a:ext>
            </a:extLst>
          </p:cNvPr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¿Qué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9F9686A8-97F8-4734-A48A-302ECE5A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D633037-B1E3-4FBD-8D4C-2CA2F82A96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38867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2987824" y="2945481"/>
            <a:ext cx="4302478" cy="3867895"/>
            <a:chOff x="2692721" y="2316188"/>
            <a:chExt cx="4267200" cy="386789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692721" y="2316188"/>
              <a:ext cx="4267200" cy="3867895"/>
              <a:chOff x="1248" y="720"/>
              <a:chExt cx="3584" cy="2607"/>
            </a:xfrm>
          </p:grpSpPr>
          <p:sp>
            <p:nvSpPr>
              <p:cNvPr id="38916" name="Freeform 4"/>
              <p:cNvSpPr>
                <a:spLocks/>
              </p:cNvSpPr>
              <p:nvPr/>
            </p:nvSpPr>
            <p:spPr bwMode="auto">
              <a:xfrm>
                <a:off x="3333" y="2731"/>
                <a:ext cx="1499" cy="596"/>
              </a:xfrm>
              <a:custGeom>
                <a:avLst/>
                <a:gdLst>
                  <a:gd name="T0" fmla="*/ 0 w 1499"/>
                  <a:gd name="T1" fmla="*/ 595 h 596"/>
                  <a:gd name="T2" fmla="*/ 0 w 1499"/>
                  <a:gd name="T3" fmla="*/ 208 h 596"/>
                  <a:gd name="T4" fmla="*/ 181 w 1499"/>
                  <a:gd name="T5" fmla="*/ 0 h 596"/>
                  <a:gd name="T6" fmla="*/ 1498 w 14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9" h="596">
                    <a:moveTo>
                      <a:pt x="0" y="595"/>
                    </a:moveTo>
                    <a:lnTo>
                      <a:pt x="0" y="208"/>
                    </a:lnTo>
                    <a:lnTo>
                      <a:pt x="181" y="0"/>
                    </a:lnTo>
                    <a:lnTo>
                      <a:pt x="149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A2FFA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 sz="135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3466" y="2801"/>
                <a:ext cx="1308" cy="452"/>
                <a:chOff x="3466" y="2801"/>
                <a:chExt cx="1308" cy="452"/>
              </a:xfrm>
            </p:grpSpPr>
            <p:sp>
              <p:nvSpPr>
                <p:cNvPr id="38918" name="Freeform 6"/>
                <p:cNvSpPr>
                  <a:spLocks/>
                </p:cNvSpPr>
                <p:nvPr/>
              </p:nvSpPr>
              <p:spPr bwMode="auto">
                <a:xfrm>
                  <a:off x="3531" y="2917"/>
                  <a:ext cx="69" cy="103"/>
                </a:xfrm>
                <a:custGeom>
                  <a:avLst/>
                  <a:gdLst>
                    <a:gd name="T0" fmla="*/ 68 w 69"/>
                    <a:gd name="T1" fmla="*/ 69 h 103"/>
                    <a:gd name="T2" fmla="*/ 60 w 69"/>
                    <a:gd name="T3" fmla="*/ 0 h 103"/>
                    <a:gd name="T4" fmla="*/ 16 w 69"/>
                    <a:gd name="T5" fmla="*/ 0 h 103"/>
                    <a:gd name="T6" fmla="*/ 0 w 69"/>
                    <a:gd name="T7" fmla="*/ 22 h 103"/>
                    <a:gd name="T8" fmla="*/ 26 w 69"/>
                    <a:gd name="T9" fmla="*/ 95 h 103"/>
                    <a:gd name="T10" fmla="*/ 49 w 69"/>
                    <a:gd name="T11" fmla="*/ 102 h 103"/>
                    <a:gd name="T12" fmla="*/ 68 w 69"/>
                    <a:gd name="T13" fmla="*/ 69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3">
                      <a:moveTo>
                        <a:pt x="68" y="69"/>
                      </a:moveTo>
                      <a:lnTo>
                        <a:pt x="60" y="0"/>
                      </a:lnTo>
                      <a:lnTo>
                        <a:pt x="16" y="0"/>
                      </a:lnTo>
                      <a:lnTo>
                        <a:pt x="0" y="22"/>
                      </a:lnTo>
                      <a:lnTo>
                        <a:pt x="26" y="95"/>
                      </a:lnTo>
                      <a:lnTo>
                        <a:pt x="49" y="102"/>
                      </a:lnTo>
                      <a:lnTo>
                        <a:pt x="68" y="69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19" name="Freeform 7"/>
                <p:cNvSpPr>
                  <a:spLocks/>
                </p:cNvSpPr>
                <p:nvPr/>
              </p:nvSpPr>
              <p:spPr bwMode="auto">
                <a:xfrm>
                  <a:off x="4661" y="2801"/>
                  <a:ext cx="113" cy="113"/>
                </a:xfrm>
                <a:custGeom>
                  <a:avLst/>
                  <a:gdLst>
                    <a:gd name="T0" fmla="*/ 106 w 113"/>
                    <a:gd name="T1" fmla="*/ 62 h 113"/>
                    <a:gd name="T2" fmla="*/ 112 w 113"/>
                    <a:gd name="T3" fmla="*/ 0 h 113"/>
                    <a:gd name="T4" fmla="*/ 88 w 113"/>
                    <a:gd name="T5" fmla="*/ 4 h 113"/>
                    <a:gd name="T6" fmla="*/ 86 w 113"/>
                    <a:gd name="T7" fmla="*/ 27 h 113"/>
                    <a:gd name="T8" fmla="*/ 16 w 113"/>
                    <a:gd name="T9" fmla="*/ 45 h 113"/>
                    <a:gd name="T10" fmla="*/ 0 w 113"/>
                    <a:gd name="T11" fmla="*/ 106 h 113"/>
                    <a:gd name="T12" fmla="*/ 37 w 113"/>
                    <a:gd name="T13" fmla="*/ 112 h 113"/>
                    <a:gd name="T14" fmla="*/ 54 w 113"/>
                    <a:gd name="T15" fmla="*/ 84 h 113"/>
                    <a:gd name="T16" fmla="*/ 106 w 113"/>
                    <a:gd name="T17" fmla="*/ 6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3" h="113">
                      <a:moveTo>
                        <a:pt x="106" y="62"/>
                      </a:moveTo>
                      <a:lnTo>
                        <a:pt x="112" y="0"/>
                      </a:lnTo>
                      <a:lnTo>
                        <a:pt x="88" y="4"/>
                      </a:lnTo>
                      <a:lnTo>
                        <a:pt x="86" y="27"/>
                      </a:lnTo>
                      <a:lnTo>
                        <a:pt x="16" y="45"/>
                      </a:lnTo>
                      <a:lnTo>
                        <a:pt x="0" y="106"/>
                      </a:lnTo>
                      <a:lnTo>
                        <a:pt x="37" y="112"/>
                      </a:lnTo>
                      <a:lnTo>
                        <a:pt x="54" y="84"/>
                      </a:lnTo>
                      <a:lnTo>
                        <a:pt x="106" y="62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0" name="Freeform 8"/>
                <p:cNvSpPr>
                  <a:spLocks/>
                </p:cNvSpPr>
                <p:nvPr/>
              </p:nvSpPr>
              <p:spPr bwMode="auto">
                <a:xfrm>
                  <a:off x="3703" y="3095"/>
                  <a:ext cx="69" cy="52"/>
                </a:xfrm>
                <a:custGeom>
                  <a:avLst/>
                  <a:gdLst>
                    <a:gd name="T0" fmla="*/ 68 w 69"/>
                    <a:gd name="T1" fmla="*/ 20 h 52"/>
                    <a:gd name="T2" fmla="*/ 25 w 69"/>
                    <a:gd name="T3" fmla="*/ 0 h 52"/>
                    <a:gd name="T4" fmla="*/ 0 w 69"/>
                    <a:gd name="T5" fmla="*/ 17 h 52"/>
                    <a:gd name="T6" fmla="*/ 19 w 69"/>
                    <a:gd name="T7" fmla="*/ 51 h 52"/>
                    <a:gd name="T8" fmla="*/ 56 w 69"/>
                    <a:gd name="T9" fmla="*/ 51 h 52"/>
                    <a:gd name="T10" fmla="*/ 68 w 69"/>
                    <a:gd name="T11" fmla="*/ 2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" h="52">
                      <a:moveTo>
                        <a:pt x="68" y="20"/>
                      </a:moveTo>
                      <a:lnTo>
                        <a:pt x="25" y="0"/>
                      </a:lnTo>
                      <a:lnTo>
                        <a:pt x="0" y="17"/>
                      </a:lnTo>
                      <a:lnTo>
                        <a:pt x="19" y="51"/>
                      </a:lnTo>
                      <a:lnTo>
                        <a:pt x="56" y="51"/>
                      </a:lnTo>
                      <a:lnTo>
                        <a:pt x="68" y="20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1" name="Freeform 9"/>
                <p:cNvSpPr>
                  <a:spLocks/>
                </p:cNvSpPr>
                <p:nvPr/>
              </p:nvSpPr>
              <p:spPr bwMode="auto">
                <a:xfrm>
                  <a:off x="3466" y="3193"/>
                  <a:ext cx="89" cy="60"/>
                </a:xfrm>
                <a:custGeom>
                  <a:avLst/>
                  <a:gdLst>
                    <a:gd name="T0" fmla="*/ 56 w 89"/>
                    <a:gd name="T1" fmla="*/ 59 h 60"/>
                    <a:gd name="T2" fmla="*/ 88 w 89"/>
                    <a:gd name="T3" fmla="*/ 5 h 60"/>
                    <a:gd name="T4" fmla="*/ 59 w 89"/>
                    <a:gd name="T5" fmla="*/ 0 h 60"/>
                    <a:gd name="T6" fmla="*/ 42 w 89"/>
                    <a:gd name="T7" fmla="*/ 18 h 60"/>
                    <a:gd name="T8" fmla="*/ 13 w 89"/>
                    <a:gd name="T9" fmla="*/ 18 h 60"/>
                    <a:gd name="T10" fmla="*/ 0 w 89"/>
                    <a:gd name="T11" fmla="*/ 36 h 60"/>
                    <a:gd name="T12" fmla="*/ 56 w 89"/>
                    <a:gd name="T13" fmla="*/ 5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60">
                      <a:moveTo>
                        <a:pt x="56" y="59"/>
                      </a:moveTo>
                      <a:lnTo>
                        <a:pt x="88" y="5"/>
                      </a:lnTo>
                      <a:lnTo>
                        <a:pt x="59" y="0"/>
                      </a:lnTo>
                      <a:lnTo>
                        <a:pt x="42" y="18"/>
                      </a:lnTo>
                      <a:lnTo>
                        <a:pt x="13" y="18"/>
                      </a:lnTo>
                      <a:lnTo>
                        <a:pt x="0" y="36"/>
                      </a:lnTo>
                      <a:lnTo>
                        <a:pt x="56" y="59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2" name="Freeform 10"/>
                <p:cNvSpPr>
                  <a:spLocks/>
                </p:cNvSpPr>
                <p:nvPr/>
              </p:nvSpPr>
              <p:spPr bwMode="auto">
                <a:xfrm>
                  <a:off x="4128" y="3109"/>
                  <a:ext cx="125" cy="119"/>
                </a:xfrm>
                <a:custGeom>
                  <a:avLst/>
                  <a:gdLst>
                    <a:gd name="T0" fmla="*/ 124 w 125"/>
                    <a:gd name="T1" fmla="*/ 96 h 119"/>
                    <a:gd name="T2" fmla="*/ 114 w 125"/>
                    <a:gd name="T3" fmla="*/ 13 h 119"/>
                    <a:gd name="T4" fmla="*/ 35 w 125"/>
                    <a:gd name="T5" fmla="*/ 0 h 119"/>
                    <a:gd name="T6" fmla="*/ 26 w 125"/>
                    <a:gd name="T7" fmla="*/ 35 h 119"/>
                    <a:gd name="T8" fmla="*/ 0 w 125"/>
                    <a:gd name="T9" fmla="*/ 44 h 119"/>
                    <a:gd name="T10" fmla="*/ 9 w 125"/>
                    <a:gd name="T11" fmla="*/ 101 h 119"/>
                    <a:gd name="T12" fmla="*/ 60 w 125"/>
                    <a:gd name="T13" fmla="*/ 118 h 119"/>
                    <a:gd name="T14" fmla="*/ 124 w 125"/>
                    <a:gd name="T15" fmla="*/ 9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119">
                      <a:moveTo>
                        <a:pt x="124" y="96"/>
                      </a:moveTo>
                      <a:lnTo>
                        <a:pt x="114" y="13"/>
                      </a:lnTo>
                      <a:lnTo>
                        <a:pt x="35" y="0"/>
                      </a:lnTo>
                      <a:lnTo>
                        <a:pt x="26" y="35"/>
                      </a:lnTo>
                      <a:lnTo>
                        <a:pt x="0" y="44"/>
                      </a:lnTo>
                      <a:lnTo>
                        <a:pt x="9" y="101"/>
                      </a:lnTo>
                      <a:lnTo>
                        <a:pt x="60" y="118"/>
                      </a:lnTo>
                      <a:lnTo>
                        <a:pt x="124" y="96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3" name="Freeform 11"/>
                <p:cNvSpPr>
                  <a:spLocks/>
                </p:cNvSpPr>
                <p:nvPr/>
              </p:nvSpPr>
              <p:spPr bwMode="auto">
                <a:xfrm>
                  <a:off x="3823" y="3003"/>
                  <a:ext cx="193" cy="152"/>
                </a:xfrm>
                <a:custGeom>
                  <a:avLst/>
                  <a:gdLst>
                    <a:gd name="T0" fmla="*/ 104 w 193"/>
                    <a:gd name="T1" fmla="*/ 145 h 152"/>
                    <a:gd name="T2" fmla="*/ 137 w 193"/>
                    <a:gd name="T3" fmla="*/ 108 h 152"/>
                    <a:gd name="T4" fmla="*/ 157 w 193"/>
                    <a:gd name="T5" fmla="*/ 51 h 152"/>
                    <a:gd name="T6" fmla="*/ 192 w 193"/>
                    <a:gd name="T7" fmla="*/ 13 h 152"/>
                    <a:gd name="T8" fmla="*/ 159 w 193"/>
                    <a:gd name="T9" fmla="*/ 0 h 152"/>
                    <a:gd name="T10" fmla="*/ 118 w 193"/>
                    <a:gd name="T11" fmla="*/ 34 h 152"/>
                    <a:gd name="T12" fmla="*/ 0 w 193"/>
                    <a:gd name="T13" fmla="*/ 55 h 152"/>
                    <a:gd name="T14" fmla="*/ 56 w 193"/>
                    <a:gd name="T15" fmla="*/ 151 h 152"/>
                    <a:gd name="T16" fmla="*/ 104 w 193"/>
                    <a:gd name="T17" fmla="*/ 14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52">
                      <a:moveTo>
                        <a:pt x="104" y="145"/>
                      </a:moveTo>
                      <a:lnTo>
                        <a:pt x="137" y="108"/>
                      </a:lnTo>
                      <a:lnTo>
                        <a:pt x="157" y="51"/>
                      </a:lnTo>
                      <a:lnTo>
                        <a:pt x="192" y="13"/>
                      </a:lnTo>
                      <a:lnTo>
                        <a:pt x="159" y="0"/>
                      </a:lnTo>
                      <a:lnTo>
                        <a:pt x="118" y="34"/>
                      </a:lnTo>
                      <a:lnTo>
                        <a:pt x="0" y="55"/>
                      </a:lnTo>
                      <a:lnTo>
                        <a:pt x="56" y="151"/>
                      </a:lnTo>
                      <a:lnTo>
                        <a:pt x="104" y="145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4" name="Freeform 12"/>
                <p:cNvSpPr>
                  <a:spLocks/>
                </p:cNvSpPr>
                <p:nvPr/>
              </p:nvSpPr>
              <p:spPr bwMode="auto">
                <a:xfrm>
                  <a:off x="4495" y="2936"/>
                  <a:ext cx="183" cy="205"/>
                </a:xfrm>
                <a:custGeom>
                  <a:avLst/>
                  <a:gdLst>
                    <a:gd name="T0" fmla="*/ 154 w 183"/>
                    <a:gd name="T1" fmla="*/ 155 h 205"/>
                    <a:gd name="T2" fmla="*/ 182 w 183"/>
                    <a:gd name="T3" fmla="*/ 65 h 205"/>
                    <a:gd name="T4" fmla="*/ 171 w 183"/>
                    <a:gd name="T5" fmla="*/ 0 h 205"/>
                    <a:gd name="T6" fmla="*/ 137 w 183"/>
                    <a:gd name="T7" fmla="*/ 2 h 205"/>
                    <a:gd name="T8" fmla="*/ 93 w 183"/>
                    <a:gd name="T9" fmla="*/ 85 h 205"/>
                    <a:gd name="T10" fmla="*/ 73 w 183"/>
                    <a:gd name="T11" fmla="*/ 152 h 205"/>
                    <a:gd name="T12" fmla="*/ 49 w 183"/>
                    <a:gd name="T13" fmla="*/ 180 h 205"/>
                    <a:gd name="T14" fmla="*/ 0 w 183"/>
                    <a:gd name="T15" fmla="*/ 195 h 205"/>
                    <a:gd name="T16" fmla="*/ 50 w 183"/>
                    <a:gd name="T17" fmla="*/ 204 h 205"/>
                    <a:gd name="T18" fmla="*/ 93 w 183"/>
                    <a:gd name="T19" fmla="*/ 160 h 205"/>
                    <a:gd name="T20" fmla="*/ 154 w 183"/>
                    <a:gd name="T21" fmla="*/ 15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3" h="205">
                      <a:moveTo>
                        <a:pt x="154" y="155"/>
                      </a:moveTo>
                      <a:lnTo>
                        <a:pt x="182" y="65"/>
                      </a:lnTo>
                      <a:lnTo>
                        <a:pt x="171" y="0"/>
                      </a:lnTo>
                      <a:lnTo>
                        <a:pt x="137" y="2"/>
                      </a:lnTo>
                      <a:lnTo>
                        <a:pt x="93" y="85"/>
                      </a:lnTo>
                      <a:lnTo>
                        <a:pt x="73" y="152"/>
                      </a:lnTo>
                      <a:lnTo>
                        <a:pt x="49" y="180"/>
                      </a:lnTo>
                      <a:lnTo>
                        <a:pt x="0" y="195"/>
                      </a:lnTo>
                      <a:lnTo>
                        <a:pt x="50" y="204"/>
                      </a:lnTo>
                      <a:lnTo>
                        <a:pt x="93" y="160"/>
                      </a:lnTo>
                      <a:lnTo>
                        <a:pt x="154" y="155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8925" name="Freeform 13"/>
              <p:cNvSpPr>
                <a:spLocks/>
              </p:cNvSpPr>
              <p:nvPr/>
            </p:nvSpPr>
            <p:spPr bwMode="auto">
              <a:xfrm>
                <a:off x="1248" y="720"/>
                <a:ext cx="3022" cy="2265"/>
              </a:xfrm>
              <a:custGeom>
                <a:avLst/>
                <a:gdLst>
                  <a:gd name="T0" fmla="*/ 1341 w 3022"/>
                  <a:gd name="T1" fmla="*/ 111 h 2265"/>
                  <a:gd name="T2" fmla="*/ 1158 w 3022"/>
                  <a:gd name="T3" fmla="*/ 127 h 2265"/>
                  <a:gd name="T4" fmla="*/ 877 w 3022"/>
                  <a:gd name="T5" fmla="*/ 66 h 2265"/>
                  <a:gd name="T6" fmla="*/ 583 w 3022"/>
                  <a:gd name="T7" fmla="*/ 56 h 2265"/>
                  <a:gd name="T8" fmla="*/ 336 w 3022"/>
                  <a:gd name="T9" fmla="*/ 0 h 2265"/>
                  <a:gd name="T10" fmla="*/ 268 w 3022"/>
                  <a:gd name="T11" fmla="*/ 101 h 2265"/>
                  <a:gd name="T12" fmla="*/ 71 w 3022"/>
                  <a:gd name="T13" fmla="*/ 147 h 2265"/>
                  <a:gd name="T14" fmla="*/ 34 w 3022"/>
                  <a:gd name="T15" fmla="*/ 219 h 2265"/>
                  <a:gd name="T16" fmla="*/ 88 w 3022"/>
                  <a:gd name="T17" fmla="*/ 275 h 2265"/>
                  <a:gd name="T18" fmla="*/ 75 w 3022"/>
                  <a:gd name="T19" fmla="*/ 295 h 2265"/>
                  <a:gd name="T20" fmla="*/ 96 w 3022"/>
                  <a:gd name="T21" fmla="*/ 352 h 2265"/>
                  <a:gd name="T22" fmla="*/ 125 w 3022"/>
                  <a:gd name="T23" fmla="*/ 436 h 2265"/>
                  <a:gd name="T24" fmla="*/ 238 w 3022"/>
                  <a:gd name="T25" fmla="*/ 459 h 2265"/>
                  <a:gd name="T26" fmla="*/ 277 w 3022"/>
                  <a:gd name="T27" fmla="*/ 535 h 2265"/>
                  <a:gd name="T28" fmla="*/ 380 w 3022"/>
                  <a:gd name="T29" fmla="*/ 537 h 2265"/>
                  <a:gd name="T30" fmla="*/ 520 w 3022"/>
                  <a:gd name="T31" fmla="*/ 512 h 2265"/>
                  <a:gd name="T32" fmla="*/ 626 w 3022"/>
                  <a:gd name="T33" fmla="*/ 607 h 2265"/>
                  <a:gd name="T34" fmla="*/ 656 w 3022"/>
                  <a:gd name="T35" fmla="*/ 735 h 2265"/>
                  <a:gd name="T36" fmla="*/ 536 w 3022"/>
                  <a:gd name="T37" fmla="*/ 823 h 2265"/>
                  <a:gd name="T38" fmla="*/ 489 w 3022"/>
                  <a:gd name="T39" fmla="*/ 1022 h 2265"/>
                  <a:gd name="T40" fmla="*/ 479 w 3022"/>
                  <a:gd name="T41" fmla="*/ 1156 h 2265"/>
                  <a:gd name="T42" fmla="*/ 364 w 3022"/>
                  <a:gd name="T43" fmla="*/ 1191 h 2265"/>
                  <a:gd name="T44" fmla="*/ 479 w 3022"/>
                  <a:gd name="T45" fmla="*/ 1394 h 2265"/>
                  <a:gd name="T46" fmla="*/ 373 w 3022"/>
                  <a:gd name="T47" fmla="*/ 1534 h 2265"/>
                  <a:gd name="T48" fmla="*/ 385 w 3022"/>
                  <a:gd name="T49" fmla="*/ 1675 h 2265"/>
                  <a:gd name="T50" fmla="*/ 335 w 3022"/>
                  <a:gd name="T51" fmla="*/ 1902 h 2265"/>
                  <a:gd name="T52" fmla="*/ 492 w 3022"/>
                  <a:gd name="T53" fmla="*/ 1909 h 2265"/>
                  <a:gd name="T54" fmla="*/ 602 w 3022"/>
                  <a:gd name="T55" fmla="*/ 2018 h 2265"/>
                  <a:gd name="T56" fmla="*/ 656 w 3022"/>
                  <a:gd name="T57" fmla="*/ 2166 h 2265"/>
                  <a:gd name="T58" fmla="*/ 843 w 3022"/>
                  <a:gd name="T59" fmla="*/ 2261 h 2265"/>
                  <a:gd name="T60" fmla="*/ 1128 w 3022"/>
                  <a:gd name="T61" fmla="*/ 2098 h 2265"/>
                  <a:gd name="T62" fmla="*/ 1333 w 3022"/>
                  <a:gd name="T63" fmla="*/ 2079 h 2265"/>
                  <a:gd name="T64" fmla="*/ 1627 w 3022"/>
                  <a:gd name="T65" fmla="*/ 2051 h 2265"/>
                  <a:gd name="T66" fmla="*/ 1761 w 3022"/>
                  <a:gd name="T67" fmla="*/ 2018 h 2265"/>
                  <a:gd name="T68" fmla="*/ 1940 w 3022"/>
                  <a:gd name="T69" fmla="*/ 1852 h 2265"/>
                  <a:gd name="T70" fmla="*/ 2096 w 3022"/>
                  <a:gd name="T71" fmla="*/ 1790 h 2265"/>
                  <a:gd name="T72" fmla="*/ 2161 w 3022"/>
                  <a:gd name="T73" fmla="*/ 1596 h 2265"/>
                  <a:gd name="T74" fmla="*/ 2320 w 3022"/>
                  <a:gd name="T75" fmla="*/ 1504 h 2265"/>
                  <a:gd name="T76" fmla="*/ 2212 w 3022"/>
                  <a:gd name="T77" fmla="*/ 1368 h 2265"/>
                  <a:gd name="T78" fmla="*/ 2325 w 3022"/>
                  <a:gd name="T79" fmla="*/ 1010 h 2265"/>
                  <a:gd name="T80" fmla="*/ 2453 w 3022"/>
                  <a:gd name="T81" fmla="*/ 897 h 2265"/>
                  <a:gd name="T82" fmla="*/ 2460 w 3022"/>
                  <a:gd name="T83" fmla="*/ 795 h 2265"/>
                  <a:gd name="T84" fmla="*/ 2701 w 3022"/>
                  <a:gd name="T85" fmla="*/ 697 h 2265"/>
                  <a:gd name="T86" fmla="*/ 2906 w 3022"/>
                  <a:gd name="T87" fmla="*/ 576 h 2265"/>
                  <a:gd name="T88" fmla="*/ 3005 w 3022"/>
                  <a:gd name="T89" fmla="*/ 437 h 2265"/>
                  <a:gd name="T90" fmla="*/ 2957 w 3022"/>
                  <a:gd name="T91" fmla="*/ 356 h 2265"/>
                  <a:gd name="T92" fmla="*/ 2787 w 3022"/>
                  <a:gd name="T93" fmla="*/ 386 h 2265"/>
                  <a:gd name="T94" fmla="*/ 2549 w 3022"/>
                  <a:gd name="T95" fmla="*/ 386 h 2265"/>
                  <a:gd name="T96" fmla="*/ 2364 w 3022"/>
                  <a:gd name="T97" fmla="*/ 276 h 2265"/>
                  <a:gd name="T98" fmla="*/ 2154 w 3022"/>
                  <a:gd name="T99" fmla="*/ 276 h 2265"/>
                  <a:gd name="T100" fmla="*/ 1995 w 3022"/>
                  <a:gd name="T101" fmla="*/ 237 h 2265"/>
                  <a:gd name="T102" fmla="*/ 1861 w 3022"/>
                  <a:gd name="T103" fmla="*/ 210 h 2265"/>
                  <a:gd name="T104" fmla="*/ 1770 w 3022"/>
                  <a:gd name="T105" fmla="*/ 146 h 2265"/>
                  <a:gd name="T106" fmla="*/ 1580 w 3022"/>
                  <a:gd name="T107" fmla="*/ 120 h 2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22" h="2265">
                    <a:moveTo>
                      <a:pt x="1512" y="107"/>
                    </a:moveTo>
                    <a:lnTo>
                      <a:pt x="1472" y="153"/>
                    </a:lnTo>
                    <a:lnTo>
                      <a:pt x="1403" y="142"/>
                    </a:lnTo>
                    <a:lnTo>
                      <a:pt x="1357" y="136"/>
                    </a:lnTo>
                    <a:lnTo>
                      <a:pt x="1341" y="111"/>
                    </a:lnTo>
                    <a:lnTo>
                      <a:pt x="1304" y="114"/>
                    </a:lnTo>
                    <a:lnTo>
                      <a:pt x="1293" y="94"/>
                    </a:lnTo>
                    <a:lnTo>
                      <a:pt x="1247" y="116"/>
                    </a:lnTo>
                    <a:lnTo>
                      <a:pt x="1186" y="127"/>
                    </a:lnTo>
                    <a:lnTo>
                      <a:pt x="1158" y="127"/>
                    </a:lnTo>
                    <a:lnTo>
                      <a:pt x="1084" y="97"/>
                    </a:lnTo>
                    <a:lnTo>
                      <a:pt x="997" y="91"/>
                    </a:lnTo>
                    <a:lnTo>
                      <a:pt x="955" y="77"/>
                    </a:lnTo>
                    <a:lnTo>
                      <a:pt x="915" y="85"/>
                    </a:lnTo>
                    <a:lnTo>
                      <a:pt x="877" y="66"/>
                    </a:lnTo>
                    <a:lnTo>
                      <a:pt x="834" y="51"/>
                    </a:lnTo>
                    <a:lnTo>
                      <a:pt x="771" y="55"/>
                    </a:lnTo>
                    <a:lnTo>
                      <a:pt x="680" y="56"/>
                    </a:lnTo>
                    <a:lnTo>
                      <a:pt x="620" y="49"/>
                    </a:lnTo>
                    <a:lnTo>
                      <a:pt x="583" y="56"/>
                    </a:lnTo>
                    <a:lnTo>
                      <a:pt x="545" y="33"/>
                    </a:lnTo>
                    <a:lnTo>
                      <a:pt x="516" y="49"/>
                    </a:lnTo>
                    <a:lnTo>
                      <a:pt x="380" y="8"/>
                    </a:lnTo>
                    <a:lnTo>
                      <a:pt x="352" y="20"/>
                    </a:lnTo>
                    <a:lnTo>
                      <a:pt x="336" y="0"/>
                    </a:lnTo>
                    <a:lnTo>
                      <a:pt x="278" y="37"/>
                    </a:lnTo>
                    <a:lnTo>
                      <a:pt x="235" y="43"/>
                    </a:lnTo>
                    <a:lnTo>
                      <a:pt x="232" y="74"/>
                    </a:lnTo>
                    <a:lnTo>
                      <a:pt x="279" y="78"/>
                    </a:lnTo>
                    <a:lnTo>
                      <a:pt x="268" y="101"/>
                    </a:lnTo>
                    <a:lnTo>
                      <a:pt x="248" y="107"/>
                    </a:lnTo>
                    <a:lnTo>
                      <a:pt x="193" y="110"/>
                    </a:lnTo>
                    <a:lnTo>
                      <a:pt x="138" y="116"/>
                    </a:lnTo>
                    <a:lnTo>
                      <a:pt x="106" y="113"/>
                    </a:lnTo>
                    <a:lnTo>
                      <a:pt x="71" y="147"/>
                    </a:lnTo>
                    <a:lnTo>
                      <a:pt x="42" y="141"/>
                    </a:lnTo>
                    <a:lnTo>
                      <a:pt x="34" y="161"/>
                    </a:lnTo>
                    <a:lnTo>
                      <a:pt x="14" y="156"/>
                    </a:lnTo>
                    <a:lnTo>
                      <a:pt x="0" y="215"/>
                    </a:lnTo>
                    <a:lnTo>
                      <a:pt x="34" y="219"/>
                    </a:lnTo>
                    <a:lnTo>
                      <a:pt x="36" y="255"/>
                    </a:lnTo>
                    <a:lnTo>
                      <a:pt x="75" y="247"/>
                    </a:lnTo>
                    <a:lnTo>
                      <a:pt x="106" y="239"/>
                    </a:lnTo>
                    <a:lnTo>
                      <a:pt x="90" y="262"/>
                    </a:lnTo>
                    <a:lnTo>
                      <a:pt x="88" y="275"/>
                    </a:lnTo>
                    <a:lnTo>
                      <a:pt x="61" y="273"/>
                    </a:lnTo>
                    <a:lnTo>
                      <a:pt x="47" y="309"/>
                    </a:lnTo>
                    <a:lnTo>
                      <a:pt x="55" y="334"/>
                    </a:lnTo>
                    <a:lnTo>
                      <a:pt x="81" y="312"/>
                    </a:lnTo>
                    <a:lnTo>
                      <a:pt x="75" y="295"/>
                    </a:lnTo>
                    <a:lnTo>
                      <a:pt x="104" y="287"/>
                    </a:lnTo>
                    <a:lnTo>
                      <a:pt x="131" y="289"/>
                    </a:lnTo>
                    <a:lnTo>
                      <a:pt x="138" y="307"/>
                    </a:lnTo>
                    <a:lnTo>
                      <a:pt x="116" y="312"/>
                    </a:lnTo>
                    <a:lnTo>
                      <a:pt x="96" y="352"/>
                    </a:lnTo>
                    <a:lnTo>
                      <a:pt x="106" y="405"/>
                    </a:lnTo>
                    <a:lnTo>
                      <a:pt x="122" y="394"/>
                    </a:lnTo>
                    <a:lnTo>
                      <a:pt x="143" y="390"/>
                    </a:lnTo>
                    <a:lnTo>
                      <a:pt x="143" y="411"/>
                    </a:lnTo>
                    <a:lnTo>
                      <a:pt x="125" y="436"/>
                    </a:lnTo>
                    <a:lnTo>
                      <a:pt x="96" y="462"/>
                    </a:lnTo>
                    <a:lnTo>
                      <a:pt x="99" y="486"/>
                    </a:lnTo>
                    <a:lnTo>
                      <a:pt x="164" y="454"/>
                    </a:lnTo>
                    <a:lnTo>
                      <a:pt x="210" y="465"/>
                    </a:lnTo>
                    <a:lnTo>
                      <a:pt x="238" y="459"/>
                    </a:lnTo>
                    <a:lnTo>
                      <a:pt x="252" y="496"/>
                    </a:lnTo>
                    <a:lnTo>
                      <a:pt x="226" y="504"/>
                    </a:lnTo>
                    <a:lnTo>
                      <a:pt x="230" y="533"/>
                    </a:lnTo>
                    <a:lnTo>
                      <a:pt x="271" y="515"/>
                    </a:lnTo>
                    <a:lnTo>
                      <a:pt x="277" y="535"/>
                    </a:lnTo>
                    <a:lnTo>
                      <a:pt x="317" y="533"/>
                    </a:lnTo>
                    <a:lnTo>
                      <a:pt x="320" y="518"/>
                    </a:lnTo>
                    <a:lnTo>
                      <a:pt x="338" y="526"/>
                    </a:lnTo>
                    <a:lnTo>
                      <a:pt x="355" y="556"/>
                    </a:lnTo>
                    <a:lnTo>
                      <a:pt x="380" y="537"/>
                    </a:lnTo>
                    <a:lnTo>
                      <a:pt x="412" y="549"/>
                    </a:lnTo>
                    <a:lnTo>
                      <a:pt x="433" y="544"/>
                    </a:lnTo>
                    <a:lnTo>
                      <a:pt x="459" y="541"/>
                    </a:lnTo>
                    <a:lnTo>
                      <a:pt x="482" y="511"/>
                    </a:lnTo>
                    <a:lnTo>
                      <a:pt x="520" y="512"/>
                    </a:lnTo>
                    <a:lnTo>
                      <a:pt x="548" y="507"/>
                    </a:lnTo>
                    <a:lnTo>
                      <a:pt x="578" y="518"/>
                    </a:lnTo>
                    <a:lnTo>
                      <a:pt x="613" y="541"/>
                    </a:lnTo>
                    <a:lnTo>
                      <a:pt x="612" y="570"/>
                    </a:lnTo>
                    <a:lnTo>
                      <a:pt x="626" y="607"/>
                    </a:lnTo>
                    <a:lnTo>
                      <a:pt x="649" y="612"/>
                    </a:lnTo>
                    <a:lnTo>
                      <a:pt x="662" y="609"/>
                    </a:lnTo>
                    <a:lnTo>
                      <a:pt x="680" y="624"/>
                    </a:lnTo>
                    <a:lnTo>
                      <a:pt x="680" y="660"/>
                    </a:lnTo>
                    <a:lnTo>
                      <a:pt x="656" y="735"/>
                    </a:lnTo>
                    <a:lnTo>
                      <a:pt x="614" y="747"/>
                    </a:lnTo>
                    <a:lnTo>
                      <a:pt x="593" y="728"/>
                    </a:lnTo>
                    <a:lnTo>
                      <a:pt x="564" y="743"/>
                    </a:lnTo>
                    <a:lnTo>
                      <a:pt x="561" y="767"/>
                    </a:lnTo>
                    <a:lnTo>
                      <a:pt x="536" y="823"/>
                    </a:lnTo>
                    <a:lnTo>
                      <a:pt x="554" y="888"/>
                    </a:lnTo>
                    <a:lnTo>
                      <a:pt x="545" y="933"/>
                    </a:lnTo>
                    <a:lnTo>
                      <a:pt x="532" y="1001"/>
                    </a:lnTo>
                    <a:lnTo>
                      <a:pt x="504" y="1007"/>
                    </a:lnTo>
                    <a:lnTo>
                      <a:pt x="489" y="1022"/>
                    </a:lnTo>
                    <a:lnTo>
                      <a:pt x="482" y="1037"/>
                    </a:lnTo>
                    <a:lnTo>
                      <a:pt x="504" y="1058"/>
                    </a:lnTo>
                    <a:lnTo>
                      <a:pt x="513" y="1090"/>
                    </a:lnTo>
                    <a:lnTo>
                      <a:pt x="507" y="1117"/>
                    </a:lnTo>
                    <a:lnTo>
                      <a:pt x="479" y="1156"/>
                    </a:lnTo>
                    <a:lnTo>
                      <a:pt x="473" y="1194"/>
                    </a:lnTo>
                    <a:lnTo>
                      <a:pt x="438" y="1215"/>
                    </a:lnTo>
                    <a:lnTo>
                      <a:pt x="393" y="1220"/>
                    </a:lnTo>
                    <a:lnTo>
                      <a:pt x="388" y="1200"/>
                    </a:lnTo>
                    <a:lnTo>
                      <a:pt x="364" y="1191"/>
                    </a:lnTo>
                    <a:lnTo>
                      <a:pt x="355" y="1222"/>
                    </a:lnTo>
                    <a:lnTo>
                      <a:pt x="391" y="1301"/>
                    </a:lnTo>
                    <a:lnTo>
                      <a:pt x="435" y="1324"/>
                    </a:lnTo>
                    <a:lnTo>
                      <a:pt x="485" y="1357"/>
                    </a:lnTo>
                    <a:lnTo>
                      <a:pt x="479" y="1394"/>
                    </a:lnTo>
                    <a:lnTo>
                      <a:pt x="435" y="1411"/>
                    </a:lnTo>
                    <a:lnTo>
                      <a:pt x="429" y="1451"/>
                    </a:lnTo>
                    <a:lnTo>
                      <a:pt x="388" y="1457"/>
                    </a:lnTo>
                    <a:lnTo>
                      <a:pt x="388" y="1508"/>
                    </a:lnTo>
                    <a:lnTo>
                      <a:pt x="373" y="1534"/>
                    </a:lnTo>
                    <a:lnTo>
                      <a:pt x="442" y="1616"/>
                    </a:lnTo>
                    <a:lnTo>
                      <a:pt x="473" y="1644"/>
                    </a:lnTo>
                    <a:lnTo>
                      <a:pt x="460" y="1670"/>
                    </a:lnTo>
                    <a:lnTo>
                      <a:pt x="421" y="1678"/>
                    </a:lnTo>
                    <a:lnTo>
                      <a:pt x="385" y="1675"/>
                    </a:lnTo>
                    <a:lnTo>
                      <a:pt x="372" y="1707"/>
                    </a:lnTo>
                    <a:lnTo>
                      <a:pt x="336" y="1774"/>
                    </a:lnTo>
                    <a:lnTo>
                      <a:pt x="308" y="1826"/>
                    </a:lnTo>
                    <a:lnTo>
                      <a:pt x="335" y="1859"/>
                    </a:lnTo>
                    <a:lnTo>
                      <a:pt x="335" y="1902"/>
                    </a:lnTo>
                    <a:lnTo>
                      <a:pt x="388" y="1899"/>
                    </a:lnTo>
                    <a:lnTo>
                      <a:pt x="393" y="1909"/>
                    </a:lnTo>
                    <a:lnTo>
                      <a:pt x="442" y="1921"/>
                    </a:lnTo>
                    <a:lnTo>
                      <a:pt x="463" y="1909"/>
                    </a:lnTo>
                    <a:lnTo>
                      <a:pt x="492" y="1909"/>
                    </a:lnTo>
                    <a:lnTo>
                      <a:pt x="489" y="1950"/>
                    </a:lnTo>
                    <a:lnTo>
                      <a:pt x="532" y="1968"/>
                    </a:lnTo>
                    <a:lnTo>
                      <a:pt x="557" y="1986"/>
                    </a:lnTo>
                    <a:lnTo>
                      <a:pt x="593" y="2004"/>
                    </a:lnTo>
                    <a:lnTo>
                      <a:pt x="602" y="2018"/>
                    </a:lnTo>
                    <a:lnTo>
                      <a:pt x="577" y="2059"/>
                    </a:lnTo>
                    <a:lnTo>
                      <a:pt x="589" y="2076"/>
                    </a:lnTo>
                    <a:lnTo>
                      <a:pt x="634" y="2108"/>
                    </a:lnTo>
                    <a:lnTo>
                      <a:pt x="641" y="2136"/>
                    </a:lnTo>
                    <a:lnTo>
                      <a:pt x="656" y="2166"/>
                    </a:lnTo>
                    <a:lnTo>
                      <a:pt x="682" y="2204"/>
                    </a:lnTo>
                    <a:lnTo>
                      <a:pt x="725" y="2237"/>
                    </a:lnTo>
                    <a:lnTo>
                      <a:pt x="761" y="2262"/>
                    </a:lnTo>
                    <a:lnTo>
                      <a:pt x="797" y="2264"/>
                    </a:lnTo>
                    <a:lnTo>
                      <a:pt x="843" y="2261"/>
                    </a:lnTo>
                    <a:lnTo>
                      <a:pt x="862" y="2235"/>
                    </a:lnTo>
                    <a:lnTo>
                      <a:pt x="908" y="2161"/>
                    </a:lnTo>
                    <a:lnTo>
                      <a:pt x="984" y="2139"/>
                    </a:lnTo>
                    <a:lnTo>
                      <a:pt x="1068" y="2133"/>
                    </a:lnTo>
                    <a:lnTo>
                      <a:pt x="1128" y="2098"/>
                    </a:lnTo>
                    <a:lnTo>
                      <a:pt x="1169" y="2096"/>
                    </a:lnTo>
                    <a:lnTo>
                      <a:pt x="1194" y="2076"/>
                    </a:lnTo>
                    <a:lnTo>
                      <a:pt x="1226" y="2076"/>
                    </a:lnTo>
                    <a:lnTo>
                      <a:pt x="1287" y="2088"/>
                    </a:lnTo>
                    <a:lnTo>
                      <a:pt x="1333" y="2079"/>
                    </a:lnTo>
                    <a:lnTo>
                      <a:pt x="1368" y="2096"/>
                    </a:lnTo>
                    <a:lnTo>
                      <a:pt x="1409" y="2085"/>
                    </a:lnTo>
                    <a:lnTo>
                      <a:pt x="1516" y="2085"/>
                    </a:lnTo>
                    <a:lnTo>
                      <a:pt x="1553" y="2096"/>
                    </a:lnTo>
                    <a:lnTo>
                      <a:pt x="1627" y="2051"/>
                    </a:lnTo>
                    <a:lnTo>
                      <a:pt x="1658" y="2031"/>
                    </a:lnTo>
                    <a:lnTo>
                      <a:pt x="1672" y="2053"/>
                    </a:lnTo>
                    <a:lnTo>
                      <a:pt x="1723" y="2065"/>
                    </a:lnTo>
                    <a:lnTo>
                      <a:pt x="1748" y="2056"/>
                    </a:lnTo>
                    <a:lnTo>
                      <a:pt x="1761" y="2018"/>
                    </a:lnTo>
                    <a:lnTo>
                      <a:pt x="1784" y="2004"/>
                    </a:lnTo>
                    <a:lnTo>
                      <a:pt x="1802" y="1968"/>
                    </a:lnTo>
                    <a:lnTo>
                      <a:pt x="1829" y="1897"/>
                    </a:lnTo>
                    <a:lnTo>
                      <a:pt x="1859" y="1900"/>
                    </a:lnTo>
                    <a:lnTo>
                      <a:pt x="1940" y="1852"/>
                    </a:lnTo>
                    <a:lnTo>
                      <a:pt x="2007" y="1823"/>
                    </a:lnTo>
                    <a:lnTo>
                      <a:pt x="2039" y="1834"/>
                    </a:lnTo>
                    <a:lnTo>
                      <a:pt x="2078" y="1841"/>
                    </a:lnTo>
                    <a:lnTo>
                      <a:pt x="2112" y="1803"/>
                    </a:lnTo>
                    <a:lnTo>
                      <a:pt x="2096" y="1790"/>
                    </a:lnTo>
                    <a:lnTo>
                      <a:pt x="2104" y="1726"/>
                    </a:lnTo>
                    <a:lnTo>
                      <a:pt x="2123" y="1692"/>
                    </a:lnTo>
                    <a:lnTo>
                      <a:pt x="2133" y="1649"/>
                    </a:lnTo>
                    <a:lnTo>
                      <a:pt x="2161" y="1621"/>
                    </a:lnTo>
                    <a:lnTo>
                      <a:pt x="2161" y="1596"/>
                    </a:lnTo>
                    <a:lnTo>
                      <a:pt x="2196" y="1598"/>
                    </a:lnTo>
                    <a:lnTo>
                      <a:pt x="2198" y="1555"/>
                    </a:lnTo>
                    <a:lnTo>
                      <a:pt x="2273" y="1532"/>
                    </a:lnTo>
                    <a:lnTo>
                      <a:pt x="2295" y="1501"/>
                    </a:lnTo>
                    <a:lnTo>
                      <a:pt x="2320" y="1504"/>
                    </a:lnTo>
                    <a:lnTo>
                      <a:pt x="2345" y="1474"/>
                    </a:lnTo>
                    <a:lnTo>
                      <a:pt x="2307" y="1433"/>
                    </a:lnTo>
                    <a:lnTo>
                      <a:pt x="2275" y="1427"/>
                    </a:lnTo>
                    <a:lnTo>
                      <a:pt x="2251" y="1416"/>
                    </a:lnTo>
                    <a:lnTo>
                      <a:pt x="2212" y="1368"/>
                    </a:lnTo>
                    <a:lnTo>
                      <a:pt x="2189" y="1303"/>
                    </a:lnTo>
                    <a:lnTo>
                      <a:pt x="2177" y="1258"/>
                    </a:lnTo>
                    <a:lnTo>
                      <a:pt x="2209" y="1201"/>
                    </a:lnTo>
                    <a:lnTo>
                      <a:pt x="2268" y="1100"/>
                    </a:lnTo>
                    <a:lnTo>
                      <a:pt x="2325" y="1010"/>
                    </a:lnTo>
                    <a:lnTo>
                      <a:pt x="2343" y="1002"/>
                    </a:lnTo>
                    <a:lnTo>
                      <a:pt x="2368" y="963"/>
                    </a:lnTo>
                    <a:lnTo>
                      <a:pt x="2385" y="920"/>
                    </a:lnTo>
                    <a:lnTo>
                      <a:pt x="2407" y="924"/>
                    </a:lnTo>
                    <a:lnTo>
                      <a:pt x="2453" y="897"/>
                    </a:lnTo>
                    <a:lnTo>
                      <a:pt x="2453" y="877"/>
                    </a:lnTo>
                    <a:lnTo>
                      <a:pt x="2419" y="875"/>
                    </a:lnTo>
                    <a:lnTo>
                      <a:pt x="2421" y="855"/>
                    </a:lnTo>
                    <a:lnTo>
                      <a:pt x="2449" y="836"/>
                    </a:lnTo>
                    <a:lnTo>
                      <a:pt x="2460" y="795"/>
                    </a:lnTo>
                    <a:lnTo>
                      <a:pt x="2511" y="779"/>
                    </a:lnTo>
                    <a:lnTo>
                      <a:pt x="2578" y="761"/>
                    </a:lnTo>
                    <a:lnTo>
                      <a:pt x="2632" y="753"/>
                    </a:lnTo>
                    <a:lnTo>
                      <a:pt x="2655" y="723"/>
                    </a:lnTo>
                    <a:lnTo>
                      <a:pt x="2701" y="697"/>
                    </a:lnTo>
                    <a:lnTo>
                      <a:pt x="2764" y="704"/>
                    </a:lnTo>
                    <a:lnTo>
                      <a:pt x="2764" y="680"/>
                    </a:lnTo>
                    <a:lnTo>
                      <a:pt x="2815" y="633"/>
                    </a:lnTo>
                    <a:lnTo>
                      <a:pt x="2847" y="611"/>
                    </a:lnTo>
                    <a:lnTo>
                      <a:pt x="2906" y="576"/>
                    </a:lnTo>
                    <a:lnTo>
                      <a:pt x="2941" y="580"/>
                    </a:lnTo>
                    <a:lnTo>
                      <a:pt x="2977" y="536"/>
                    </a:lnTo>
                    <a:lnTo>
                      <a:pt x="2982" y="493"/>
                    </a:lnTo>
                    <a:lnTo>
                      <a:pt x="3021" y="471"/>
                    </a:lnTo>
                    <a:lnTo>
                      <a:pt x="3005" y="437"/>
                    </a:lnTo>
                    <a:lnTo>
                      <a:pt x="2973" y="423"/>
                    </a:lnTo>
                    <a:lnTo>
                      <a:pt x="2982" y="395"/>
                    </a:lnTo>
                    <a:lnTo>
                      <a:pt x="3007" y="384"/>
                    </a:lnTo>
                    <a:lnTo>
                      <a:pt x="2985" y="365"/>
                    </a:lnTo>
                    <a:lnTo>
                      <a:pt x="2957" y="356"/>
                    </a:lnTo>
                    <a:lnTo>
                      <a:pt x="2894" y="350"/>
                    </a:lnTo>
                    <a:lnTo>
                      <a:pt x="2876" y="364"/>
                    </a:lnTo>
                    <a:lnTo>
                      <a:pt x="2856" y="391"/>
                    </a:lnTo>
                    <a:lnTo>
                      <a:pt x="2822" y="395"/>
                    </a:lnTo>
                    <a:lnTo>
                      <a:pt x="2787" y="386"/>
                    </a:lnTo>
                    <a:lnTo>
                      <a:pt x="2680" y="386"/>
                    </a:lnTo>
                    <a:lnTo>
                      <a:pt x="2660" y="362"/>
                    </a:lnTo>
                    <a:lnTo>
                      <a:pt x="2600" y="391"/>
                    </a:lnTo>
                    <a:lnTo>
                      <a:pt x="2549" y="397"/>
                    </a:lnTo>
                    <a:lnTo>
                      <a:pt x="2549" y="386"/>
                    </a:lnTo>
                    <a:lnTo>
                      <a:pt x="2575" y="331"/>
                    </a:lnTo>
                    <a:lnTo>
                      <a:pt x="2499" y="299"/>
                    </a:lnTo>
                    <a:lnTo>
                      <a:pt x="2437" y="293"/>
                    </a:lnTo>
                    <a:lnTo>
                      <a:pt x="2421" y="273"/>
                    </a:lnTo>
                    <a:lnTo>
                      <a:pt x="2364" y="276"/>
                    </a:lnTo>
                    <a:lnTo>
                      <a:pt x="2357" y="318"/>
                    </a:lnTo>
                    <a:lnTo>
                      <a:pt x="2314" y="318"/>
                    </a:lnTo>
                    <a:lnTo>
                      <a:pt x="2166" y="315"/>
                    </a:lnTo>
                    <a:lnTo>
                      <a:pt x="2184" y="292"/>
                    </a:lnTo>
                    <a:lnTo>
                      <a:pt x="2154" y="276"/>
                    </a:lnTo>
                    <a:lnTo>
                      <a:pt x="2123" y="288"/>
                    </a:lnTo>
                    <a:lnTo>
                      <a:pt x="2061" y="289"/>
                    </a:lnTo>
                    <a:lnTo>
                      <a:pt x="2049" y="254"/>
                    </a:lnTo>
                    <a:lnTo>
                      <a:pt x="2036" y="221"/>
                    </a:lnTo>
                    <a:lnTo>
                      <a:pt x="1995" y="237"/>
                    </a:lnTo>
                    <a:lnTo>
                      <a:pt x="1955" y="237"/>
                    </a:lnTo>
                    <a:lnTo>
                      <a:pt x="1961" y="213"/>
                    </a:lnTo>
                    <a:lnTo>
                      <a:pt x="1918" y="206"/>
                    </a:lnTo>
                    <a:lnTo>
                      <a:pt x="1889" y="213"/>
                    </a:lnTo>
                    <a:lnTo>
                      <a:pt x="1861" y="210"/>
                    </a:lnTo>
                    <a:lnTo>
                      <a:pt x="1861" y="156"/>
                    </a:lnTo>
                    <a:lnTo>
                      <a:pt x="1820" y="171"/>
                    </a:lnTo>
                    <a:lnTo>
                      <a:pt x="1818" y="147"/>
                    </a:lnTo>
                    <a:lnTo>
                      <a:pt x="1785" y="134"/>
                    </a:lnTo>
                    <a:lnTo>
                      <a:pt x="1770" y="146"/>
                    </a:lnTo>
                    <a:lnTo>
                      <a:pt x="1726" y="147"/>
                    </a:lnTo>
                    <a:lnTo>
                      <a:pt x="1704" y="153"/>
                    </a:lnTo>
                    <a:lnTo>
                      <a:pt x="1646" y="153"/>
                    </a:lnTo>
                    <a:lnTo>
                      <a:pt x="1589" y="134"/>
                    </a:lnTo>
                    <a:lnTo>
                      <a:pt x="1580" y="120"/>
                    </a:lnTo>
                    <a:lnTo>
                      <a:pt x="1539" y="127"/>
                    </a:lnTo>
                    <a:lnTo>
                      <a:pt x="1512" y="107"/>
                    </a:lnTo>
                  </a:path>
                </a:pathLst>
              </a:custGeom>
              <a:solidFill>
                <a:srgbClr val="C8FEC8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A2FFA3"/>
                </a:outerShdw>
              </a:effectLst>
            </p:spPr>
            <p:txBody>
              <a:bodyPr/>
              <a:lstStyle/>
              <a:p>
                <a:endParaRPr lang="es-ES" sz="135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3816" y="1775"/>
                <a:ext cx="769" cy="439"/>
                <a:chOff x="3816" y="1775"/>
                <a:chExt cx="769" cy="439"/>
              </a:xfrm>
            </p:grpSpPr>
            <p:sp>
              <p:nvSpPr>
                <p:cNvPr id="38927" name="Freeform 15"/>
                <p:cNvSpPr>
                  <a:spLocks/>
                </p:cNvSpPr>
                <p:nvPr/>
              </p:nvSpPr>
              <p:spPr bwMode="auto">
                <a:xfrm>
                  <a:off x="3816" y="2079"/>
                  <a:ext cx="103" cy="81"/>
                </a:xfrm>
                <a:custGeom>
                  <a:avLst/>
                  <a:gdLst>
                    <a:gd name="T0" fmla="*/ 87 w 103"/>
                    <a:gd name="T1" fmla="*/ 0 h 81"/>
                    <a:gd name="T2" fmla="*/ 58 w 103"/>
                    <a:gd name="T3" fmla="*/ 0 h 81"/>
                    <a:gd name="T4" fmla="*/ 24 w 103"/>
                    <a:gd name="T5" fmla="*/ 17 h 81"/>
                    <a:gd name="T6" fmla="*/ 24 w 103"/>
                    <a:gd name="T7" fmla="*/ 35 h 81"/>
                    <a:gd name="T8" fmla="*/ 13 w 103"/>
                    <a:gd name="T9" fmla="*/ 38 h 81"/>
                    <a:gd name="T10" fmla="*/ 4 w 103"/>
                    <a:gd name="T11" fmla="*/ 49 h 81"/>
                    <a:gd name="T12" fmla="*/ 0 w 103"/>
                    <a:gd name="T13" fmla="*/ 61 h 81"/>
                    <a:gd name="T14" fmla="*/ 11 w 103"/>
                    <a:gd name="T15" fmla="*/ 64 h 81"/>
                    <a:gd name="T16" fmla="*/ 29 w 103"/>
                    <a:gd name="T17" fmla="*/ 80 h 81"/>
                    <a:gd name="T18" fmla="*/ 42 w 103"/>
                    <a:gd name="T19" fmla="*/ 80 h 81"/>
                    <a:gd name="T20" fmla="*/ 42 w 103"/>
                    <a:gd name="T21" fmla="*/ 72 h 81"/>
                    <a:gd name="T22" fmla="*/ 53 w 103"/>
                    <a:gd name="T23" fmla="*/ 54 h 81"/>
                    <a:gd name="T24" fmla="*/ 64 w 103"/>
                    <a:gd name="T25" fmla="*/ 58 h 81"/>
                    <a:gd name="T26" fmla="*/ 73 w 103"/>
                    <a:gd name="T27" fmla="*/ 46 h 81"/>
                    <a:gd name="T28" fmla="*/ 100 w 103"/>
                    <a:gd name="T29" fmla="*/ 23 h 81"/>
                    <a:gd name="T30" fmla="*/ 102 w 103"/>
                    <a:gd name="T31" fmla="*/ 17 h 81"/>
                    <a:gd name="T32" fmla="*/ 100 w 103"/>
                    <a:gd name="T33" fmla="*/ 15 h 81"/>
                    <a:gd name="T34" fmla="*/ 87 w 103"/>
                    <a:gd name="T3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3" h="81">
                      <a:moveTo>
                        <a:pt x="87" y="0"/>
                      </a:moveTo>
                      <a:lnTo>
                        <a:pt x="58" y="0"/>
                      </a:lnTo>
                      <a:lnTo>
                        <a:pt x="24" y="17"/>
                      </a:lnTo>
                      <a:lnTo>
                        <a:pt x="24" y="35"/>
                      </a:lnTo>
                      <a:lnTo>
                        <a:pt x="13" y="38"/>
                      </a:lnTo>
                      <a:lnTo>
                        <a:pt x="4" y="49"/>
                      </a:lnTo>
                      <a:lnTo>
                        <a:pt x="0" y="61"/>
                      </a:lnTo>
                      <a:lnTo>
                        <a:pt x="11" y="64"/>
                      </a:lnTo>
                      <a:lnTo>
                        <a:pt x="29" y="80"/>
                      </a:lnTo>
                      <a:lnTo>
                        <a:pt x="42" y="80"/>
                      </a:lnTo>
                      <a:lnTo>
                        <a:pt x="42" y="72"/>
                      </a:lnTo>
                      <a:lnTo>
                        <a:pt x="53" y="54"/>
                      </a:lnTo>
                      <a:lnTo>
                        <a:pt x="64" y="58"/>
                      </a:lnTo>
                      <a:lnTo>
                        <a:pt x="73" y="46"/>
                      </a:lnTo>
                      <a:lnTo>
                        <a:pt x="100" y="23"/>
                      </a:lnTo>
                      <a:lnTo>
                        <a:pt x="102" y="17"/>
                      </a:lnTo>
                      <a:lnTo>
                        <a:pt x="100" y="15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8" name="Freeform 16"/>
                <p:cNvSpPr>
                  <a:spLocks/>
                </p:cNvSpPr>
                <p:nvPr/>
              </p:nvSpPr>
              <p:spPr bwMode="auto">
                <a:xfrm>
                  <a:off x="3864" y="2170"/>
                  <a:ext cx="55" cy="44"/>
                </a:xfrm>
                <a:custGeom>
                  <a:avLst/>
                  <a:gdLst>
                    <a:gd name="T0" fmla="*/ 10 w 55"/>
                    <a:gd name="T1" fmla="*/ 0 h 44"/>
                    <a:gd name="T2" fmla="*/ 10 w 55"/>
                    <a:gd name="T3" fmla="*/ 9 h 44"/>
                    <a:gd name="T4" fmla="*/ 0 w 55"/>
                    <a:gd name="T5" fmla="*/ 18 h 44"/>
                    <a:gd name="T6" fmla="*/ 0 w 55"/>
                    <a:gd name="T7" fmla="*/ 32 h 44"/>
                    <a:gd name="T8" fmla="*/ 10 w 55"/>
                    <a:gd name="T9" fmla="*/ 43 h 44"/>
                    <a:gd name="T10" fmla="*/ 18 w 55"/>
                    <a:gd name="T11" fmla="*/ 34 h 44"/>
                    <a:gd name="T12" fmla="*/ 25 w 55"/>
                    <a:gd name="T13" fmla="*/ 38 h 44"/>
                    <a:gd name="T14" fmla="*/ 41 w 55"/>
                    <a:gd name="T15" fmla="*/ 43 h 44"/>
                    <a:gd name="T16" fmla="*/ 54 w 55"/>
                    <a:gd name="T17" fmla="*/ 38 h 44"/>
                    <a:gd name="T18" fmla="*/ 52 w 55"/>
                    <a:gd name="T19" fmla="*/ 28 h 44"/>
                    <a:gd name="T20" fmla="*/ 39 w 55"/>
                    <a:gd name="T21" fmla="*/ 18 h 44"/>
                    <a:gd name="T22" fmla="*/ 28 w 55"/>
                    <a:gd name="T23" fmla="*/ 14 h 44"/>
                    <a:gd name="T24" fmla="*/ 18 w 55"/>
                    <a:gd name="T25" fmla="*/ 14 h 44"/>
                    <a:gd name="T26" fmla="*/ 10 w 5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44">
                      <a:moveTo>
                        <a:pt x="10" y="0"/>
                      </a:moveTo>
                      <a:lnTo>
                        <a:pt x="10" y="9"/>
                      </a:lnTo>
                      <a:lnTo>
                        <a:pt x="0" y="18"/>
                      </a:lnTo>
                      <a:lnTo>
                        <a:pt x="0" y="32"/>
                      </a:lnTo>
                      <a:lnTo>
                        <a:pt x="10" y="43"/>
                      </a:lnTo>
                      <a:lnTo>
                        <a:pt x="18" y="34"/>
                      </a:lnTo>
                      <a:lnTo>
                        <a:pt x="25" y="38"/>
                      </a:lnTo>
                      <a:lnTo>
                        <a:pt x="41" y="43"/>
                      </a:lnTo>
                      <a:lnTo>
                        <a:pt x="54" y="38"/>
                      </a:lnTo>
                      <a:lnTo>
                        <a:pt x="52" y="28"/>
                      </a:lnTo>
                      <a:lnTo>
                        <a:pt x="39" y="18"/>
                      </a:lnTo>
                      <a:lnTo>
                        <a:pt x="28" y="14"/>
                      </a:lnTo>
                      <a:lnTo>
                        <a:pt x="18" y="14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29" name="Freeform 17"/>
                <p:cNvSpPr>
                  <a:spLocks/>
                </p:cNvSpPr>
                <p:nvPr/>
              </p:nvSpPr>
              <p:spPr bwMode="auto">
                <a:xfrm>
                  <a:off x="4081" y="1804"/>
                  <a:ext cx="285" cy="207"/>
                </a:xfrm>
                <a:custGeom>
                  <a:avLst/>
                  <a:gdLst>
                    <a:gd name="T0" fmla="*/ 224 w 285"/>
                    <a:gd name="T1" fmla="*/ 0 h 207"/>
                    <a:gd name="T2" fmla="*/ 199 w 285"/>
                    <a:gd name="T3" fmla="*/ 14 h 207"/>
                    <a:gd name="T4" fmla="*/ 204 w 285"/>
                    <a:gd name="T5" fmla="*/ 20 h 207"/>
                    <a:gd name="T6" fmla="*/ 218 w 285"/>
                    <a:gd name="T7" fmla="*/ 20 h 207"/>
                    <a:gd name="T8" fmla="*/ 211 w 285"/>
                    <a:gd name="T9" fmla="*/ 30 h 207"/>
                    <a:gd name="T10" fmla="*/ 195 w 285"/>
                    <a:gd name="T11" fmla="*/ 43 h 207"/>
                    <a:gd name="T12" fmla="*/ 211 w 285"/>
                    <a:gd name="T13" fmla="*/ 41 h 207"/>
                    <a:gd name="T14" fmla="*/ 221 w 285"/>
                    <a:gd name="T15" fmla="*/ 49 h 207"/>
                    <a:gd name="T16" fmla="*/ 221 w 285"/>
                    <a:gd name="T17" fmla="*/ 53 h 207"/>
                    <a:gd name="T18" fmla="*/ 232 w 285"/>
                    <a:gd name="T19" fmla="*/ 64 h 207"/>
                    <a:gd name="T20" fmla="*/ 245 w 285"/>
                    <a:gd name="T21" fmla="*/ 58 h 207"/>
                    <a:gd name="T22" fmla="*/ 253 w 285"/>
                    <a:gd name="T23" fmla="*/ 41 h 207"/>
                    <a:gd name="T24" fmla="*/ 268 w 285"/>
                    <a:gd name="T25" fmla="*/ 43 h 207"/>
                    <a:gd name="T26" fmla="*/ 277 w 285"/>
                    <a:gd name="T27" fmla="*/ 53 h 207"/>
                    <a:gd name="T28" fmla="*/ 284 w 285"/>
                    <a:gd name="T29" fmla="*/ 64 h 207"/>
                    <a:gd name="T30" fmla="*/ 273 w 285"/>
                    <a:gd name="T31" fmla="*/ 75 h 207"/>
                    <a:gd name="T32" fmla="*/ 261 w 285"/>
                    <a:gd name="T33" fmla="*/ 81 h 207"/>
                    <a:gd name="T34" fmla="*/ 271 w 285"/>
                    <a:gd name="T35" fmla="*/ 96 h 207"/>
                    <a:gd name="T36" fmla="*/ 268 w 285"/>
                    <a:gd name="T37" fmla="*/ 109 h 207"/>
                    <a:gd name="T38" fmla="*/ 264 w 285"/>
                    <a:gd name="T39" fmla="*/ 126 h 207"/>
                    <a:gd name="T40" fmla="*/ 257 w 285"/>
                    <a:gd name="T41" fmla="*/ 144 h 207"/>
                    <a:gd name="T42" fmla="*/ 236 w 285"/>
                    <a:gd name="T43" fmla="*/ 147 h 207"/>
                    <a:gd name="T44" fmla="*/ 242 w 285"/>
                    <a:gd name="T45" fmla="*/ 158 h 207"/>
                    <a:gd name="T46" fmla="*/ 253 w 285"/>
                    <a:gd name="T47" fmla="*/ 173 h 207"/>
                    <a:gd name="T48" fmla="*/ 238 w 285"/>
                    <a:gd name="T49" fmla="*/ 181 h 207"/>
                    <a:gd name="T50" fmla="*/ 232 w 285"/>
                    <a:gd name="T51" fmla="*/ 198 h 207"/>
                    <a:gd name="T52" fmla="*/ 224 w 285"/>
                    <a:gd name="T53" fmla="*/ 201 h 207"/>
                    <a:gd name="T54" fmla="*/ 215 w 285"/>
                    <a:gd name="T55" fmla="*/ 195 h 207"/>
                    <a:gd name="T56" fmla="*/ 204 w 285"/>
                    <a:gd name="T57" fmla="*/ 195 h 207"/>
                    <a:gd name="T58" fmla="*/ 185 w 285"/>
                    <a:gd name="T59" fmla="*/ 206 h 207"/>
                    <a:gd name="T60" fmla="*/ 160 w 285"/>
                    <a:gd name="T61" fmla="*/ 177 h 207"/>
                    <a:gd name="T62" fmla="*/ 138 w 285"/>
                    <a:gd name="T63" fmla="*/ 183 h 207"/>
                    <a:gd name="T64" fmla="*/ 121 w 285"/>
                    <a:gd name="T65" fmla="*/ 170 h 207"/>
                    <a:gd name="T66" fmla="*/ 115 w 285"/>
                    <a:gd name="T67" fmla="*/ 153 h 207"/>
                    <a:gd name="T68" fmla="*/ 115 w 285"/>
                    <a:gd name="T69" fmla="*/ 135 h 207"/>
                    <a:gd name="T70" fmla="*/ 95 w 285"/>
                    <a:gd name="T71" fmla="*/ 130 h 207"/>
                    <a:gd name="T72" fmla="*/ 86 w 285"/>
                    <a:gd name="T73" fmla="*/ 130 h 207"/>
                    <a:gd name="T74" fmla="*/ 79 w 285"/>
                    <a:gd name="T75" fmla="*/ 121 h 207"/>
                    <a:gd name="T76" fmla="*/ 70 w 285"/>
                    <a:gd name="T77" fmla="*/ 130 h 207"/>
                    <a:gd name="T78" fmla="*/ 64 w 285"/>
                    <a:gd name="T79" fmla="*/ 144 h 207"/>
                    <a:gd name="T80" fmla="*/ 48 w 285"/>
                    <a:gd name="T81" fmla="*/ 156 h 207"/>
                    <a:gd name="T82" fmla="*/ 29 w 285"/>
                    <a:gd name="T83" fmla="*/ 135 h 207"/>
                    <a:gd name="T84" fmla="*/ 0 w 285"/>
                    <a:gd name="T85" fmla="*/ 132 h 207"/>
                    <a:gd name="T86" fmla="*/ 7 w 285"/>
                    <a:gd name="T87" fmla="*/ 121 h 207"/>
                    <a:gd name="T88" fmla="*/ 26 w 285"/>
                    <a:gd name="T89" fmla="*/ 109 h 207"/>
                    <a:gd name="T90" fmla="*/ 29 w 285"/>
                    <a:gd name="T91" fmla="*/ 96 h 207"/>
                    <a:gd name="T92" fmla="*/ 50 w 285"/>
                    <a:gd name="T93" fmla="*/ 70 h 207"/>
                    <a:gd name="T94" fmla="*/ 77 w 285"/>
                    <a:gd name="T95" fmla="*/ 67 h 207"/>
                    <a:gd name="T96" fmla="*/ 100 w 285"/>
                    <a:gd name="T97" fmla="*/ 47 h 207"/>
                    <a:gd name="T98" fmla="*/ 106 w 285"/>
                    <a:gd name="T99" fmla="*/ 36 h 207"/>
                    <a:gd name="T100" fmla="*/ 121 w 285"/>
                    <a:gd name="T101" fmla="*/ 23 h 207"/>
                    <a:gd name="T102" fmla="*/ 131 w 285"/>
                    <a:gd name="T103" fmla="*/ 28 h 207"/>
                    <a:gd name="T104" fmla="*/ 154 w 285"/>
                    <a:gd name="T105" fmla="*/ 20 h 207"/>
                    <a:gd name="T106" fmla="*/ 160 w 285"/>
                    <a:gd name="T107" fmla="*/ 4 h 207"/>
                    <a:gd name="T108" fmla="*/ 192 w 285"/>
                    <a:gd name="T109" fmla="*/ 2 h 207"/>
                    <a:gd name="T110" fmla="*/ 224 w 285"/>
                    <a:gd name="T1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5" h="207">
                      <a:moveTo>
                        <a:pt x="224" y="0"/>
                      </a:moveTo>
                      <a:lnTo>
                        <a:pt x="199" y="14"/>
                      </a:lnTo>
                      <a:lnTo>
                        <a:pt x="204" y="20"/>
                      </a:lnTo>
                      <a:lnTo>
                        <a:pt x="218" y="20"/>
                      </a:lnTo>
                      <a:lnTo>
                        <a:pt x="211" y="30"/>
                      </a:lnTo>
                      <a:lnTo>
                        <a:pt x="195" y="43"/>
                      </a:lnTo>
                      <a:lnTo>
                        <a:pt x="211" y="41"/>
                      </a:lnTo>
                      <a:lnTo>
                        <a:pt x="221" y="49"/>
                      </a:lnTo>
                      <a:lnTo>
                        <a:pt x="221" y="53"/>
                      </a:lnTo>
                      <a:lnTo>
                        <a:pt x="232" y="64"/>
                      </a:lnTo>
                      <a:lnTo>
                        <a:pt x="245" y="58"/>
                      </a:lnTo>
                      <a:lnTo>
                        <a:pt x="253" y="41"/>
                      </a:lnTo>
                      <a:lnTo>
                        <a:pt x="268" y="43"/>
                      </a:lnTo>
                      <a:lnTo>
                        <a:pt x="277" y="53"/>
                      </a:lnTo>
                      <a:lnTo>
                        <a:pt x="284" y="64"/>
                      </a:lnTo>
                      <a:lnTo>
                        <a:pt x="273" y="75"/>
                      </a:lnTo>
                      <a:lnTo>
                        <a:pt x="261" y="81"/>
                      </a:lnTo>
                      <a:lnTo>
                        <a:pt x="271" y="96"/>
                      </a:lnTo>
                      <a:lnTo>
                        <a:pt x="268" y="109"/>
                      </a:lnTo>
                      <a:lnTo>
                        <a:pt x="264" y="126"/>
                      </a:lnTo>
                      <a:lnTo>
                        <a:pt x="257" y="144"/>
                      </a:lnTo>
                      <a:lnTo>
                        <a:pt x="236" y="147"/>
                      </a:lnTo>
                      <a:lnTo>
                        <a:pt x="242" y="158"/>
                      </a:lnTo>
                      <a:lnTo>
                        <a:pt x="253" y="173"/>
                      </a:lnTo>
                      <a:lnTo>
                        <a:pt x="238" y="181"/>
                      </a:lnTo>
                      <a:lnTo>
                        <a:pt x="232" y="198"/>
                      </a:lnTo>
                      <a:lnTo>
                        <a:pt x="224" y="201"/>
                      </a:lnTo>
                      <a:lnTo>
                        <a:pt x="215" y="195"/>
                      </a:lnTo>
                      <a:lnTo>
                        <a:pt x="204" y="195"/>
                      </a:lnTo>
                      <a:lnTo>
                        <a:pt x="185" y="206"/>
                      </a:lnTo>
                      <a:lnTo>
                        <a:pt x="160" y="177"/>
                      </a:lnTo>
                      <a:lnTo>
                        <a:pt x="138" y="183"/>
                      </a:lnTo>
                      <a:lnTo>
                        <a:pt x="121" y="170"/>
                      </a:lnTo>
                      <a:lnTo>
                        <a:pt x="115" y="153"/>
                      </a:lnTo>
                      <a:lnTo>
                        <a:pt x="115" y="135"/>
                      </a:lnTo>
                      <a:lnTo>
                        <a:pt x="95" y="130"/>
                      </a:lnTo>
                      <a:lnTo>
                        <a:pt x="86" y="130"/>
                      </a:lnTo>
                      <a:lnTo>
                        <a:pt x="79" y="121"/>
                      </a:lnTo>
                      <a:lnTo>
                        <a:pt x="70" y="130"/>
                      </a:lnTo>
                      <a:lnTo>
                        <a:pt x="64" y="144"/>
                      </a:lnTo>
                      <a:lnTo>
                        <a:pt x="48" y="156"/>
                      </a:lnTo>
                      <a:lnTo>
                        <a:pt x="29" y="135"/>
                      </a:lnTo>
                      <a:lnTo>
                        <a:pt x="0" y="132"/>
                      </a:lnTo>
                      <a:lnTo>
                        <a:pt x="7" y="121"/>
                      </a:lnTo>
                      <a:lnTo>
                        <a:pt x="26" y="109"/>
                      </a:lnTo>
                      <a:lnTo>
                        <a:pt x="29" y="96"/>
                      </a:lnTo>
                      <a:lnTo>
                        <a:pt x="50" y="70"/>
                      </a:lnTo>
                      <a:lnTo>
                        <a:pt x="77" y="67"/>
                      </a:lnTo>
                      <a:lnTo>
                        <a:pt x="100" y="47"/>
                      </a:lnTo>
                      <a:lnTo>
                        <a:pt x="106" y="36"/>
                      </a:lnTo>
                      <a:lnTo>
                        <a:pt x="121" y="23"/>
                      </a:lnTo>
                      <a:lnTo>
                        <a:pt x="131" y="28"/>
                      </a:lnTo>
                      <a:lnTo>
                        <a:pt x="154" y="20"/>
                      </a:lnTo>
                      <a:lnTo>
                        <a:pt x="160" y="4"/>
                      </a:lnTo>
                      <a:lnTo>
                        <a:pt x="192" y="2"/>
                      </a:lnTo>
                      <a:lnTo>
                        <a:pt x="224" y="0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30" name="Freeform 18"/>
                <p:cNvSpPr>
                  <a:spLocks/>
                </p:cNvSpPr>
                <p:nvPr/>
              </p:nvSpPr>
              <p:spPr bwMode="auto">
                <a:xfrm>
                  <a:off x="4449" y="1775"/>
                  <a:ext cx="136" cy="85"/>
                </a:xfrm>
                <a:custGeom>
                  <a:avLst/>
                  <a:gdLst>
                    <a:gd name="T0" fmla="*/ 0 w 136"/>
                    <a:gd name="T1" fmla="*/ 5 h 85"/>
                    <a:gd name="T2" fmla="*/ 12 w 136"/>
                    <a:gd name="T3" fmla="*/ 0 h 85"/>
                    <a:gd name="T4" fmla="*/ 41 w 136"/>
                    <a:gd name="T5" fmla="*/ 5 h 85"/>
                    <a:gd name="T6" fmla="*/ 52 w 136"/>
                    <a:gd name="T7" fmla="*/ 7 h 85"/>
                    <a:gd name="T8" fmla="*/ 63 w 136"/>
                    <a:gd name="T9" fmla="*/ 5 h 85"/>
                    <a:gd name="T10" fmla="*/ 79 w 136"/>
                    <a:gd name="T11" fmla="*/ 0 h 85"/>
                    <a:gd name="T12" fmla="*/ 98 w 136"/>
                    <a:gd name="T13" fmla="*/ 3 h 85"/>
                    <a:gd name="T14" fmla="*/ 115 w 136"/>
                    <a:gd name="T15" fmla="*/ 10 h 85"/>
                    <a:gd name="T16" fmla="*/ 124 w 136"/>
                    <a:gd name="T17" fmla="*/ 31 h 85"/>
                    <a:gd name="T18" fmla="*/ 119 w 136"/>
                    <a:gd name="T19" fmla="*/ 43 h 85"/>
                    <a:gd name="T20" fmla="*/ 127 w 136"/>
                    <a:gd name="T21" fmla="*/ 57 h 85"/>
                    <a:gd name="T22" fmla="*/ 135 w 136"/>
                    <a:gd name="T23" fmla="*/ 70 h 85"/>
                    <a:gd name="T24" fmla="*/ 133 w 136"/>
                    <a:gd name="T25" fmla="*/ 84 h 85"/>
                    <a:gd name="T26" fmla="*/ 124 w 136"/>
                    <a:gd name="T27" fmla="*/ 72 h 85"/>
                    <a:gd name="T28" fmla="*/ 103 w 136"/>
                    <a:gd name="T29" fmla="*/ 55 h 85"/>
                    <a:gd name="T30" fmla="*/ 69 w 136"/>
                    <a:gd name="T31" fmla="*/ 43 h 85"/>
                    <a:gd name="T32" fmla="*/ 41 w 136"/>
                    <a:gd name="T33" fmla="*/ 40 h 85"/>
                    <a:gd name="T34" fmla="*/ 22 w 136"/>
                    <a:gd name="T35" fmla="*/ 45 h 85"/>
                    <a:gd name="T36" fmla="*/ 14 w 136"/>
                    <a:gd name="T37" fmla="*/ 38 h 85"/>
                    <a:gd name="T38" fmla="*/ 12 w 136"/>
                    <a:gd name="T39" fmla="*/ 24 h 85"/>
                    <a:gd name="T40" fmla="*/ 0 w 136"/>
                    <a:gd name="T41" fmla="*/ 19 h 85"/>
                    <a:gd name="T42" fmla="*/ 0 w 136"/>
                    <a:gd name="T43" fmla="*/ 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85">
                      <a:moveTo>
                        <a:pt x="0" y="5"/>
                      </a:moveTo>
                      <a:lnTo>
                        <a:pt x="12" y="0"/>
                      </a:lnTo>
                      <a:lnTo>
                        <a:pt x="41" y="5"/>
                      </a:lnTo>
                      <a:lnTo>
                        <a:pt x="52" y="7"/>
                      </a:lnTo>
                      <a:lnTo>
                        <a:pt x="63" y="5"/>
                      </a:lnTo>
                      <a:lnTo>
                        <a:pt x="79" y="0"/>
                      </a:lnTo>
                      <a:lnTo>
                        <a:pt x="98" y="3"/>
                      </a:lnTo>
                      <a:lnTo>
                        <a:pt x="115" y="10"/>
                      </a:lnTo>
                      <a:lnTo>
                        <a:pt x="124" y="31"/>
                      </a:lnTo>
                      <a:lnTo>
                        <a:pt x="119" y="43"/>
                      </a:lnTo>
                      <a:lnTo>
                        <a:pt x="127" y="57"/>
                      </a:lnTo>
                      <a:lnTo>
                        <a:pt x="135" y="70"/>
                      </a:lnTo>
                      <a:lnTo>
                        <a:pt x="133" y="84"/>
                      </a:lnTo>
                      <a:lnTo>
                        <a:pt x="124" y="72"/>
                      </a:lnTo>
                      <a:lnTo>
                        <a:pt x="103" y="55"/>
                      </a:lnTo>
                      <a:lnTo>
                        <a:pt x="69" y="43"/>
                      </a:lnTo>
                      <a:lnTo>
                        <a:pt x="41" y="40"/>
                      </a:lnTo>
                      <a:lnTo>
                        <a:pt x="22" y="45"/>
                      </a:lnTo>
                      <a:lnTo>
                        <a:pt x="14" y="38"/>
                      </a:lnTo>
                      <a:lnTo>
                        <a:pt x="12" y="24"/>
                      </a:lnTo>
                      <a:lnTo>
                        <a:pt x="0" y="1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31" name="Freeform 19"/>
                <p:cNvSpPr>
                  <a:spLocks/>
                </p:cNvSpPr>
                <p:nvPr/>
              </p:nvSpPr>
              <p:spPr bwMode="auto">
                <a:xfrm>
                  <a:off x="4232" y="2031"/>
                  <a:ext cx="45" cy="32"/>
                </a:xfrm>
                <a:custGeom>
                  <a:avLst/>
                  <a:gdLst>
                    <a:gd name="T0" fmla="*/ 14 w 45"/>
                    <a:gd name="T1" fmla="*/ 0 h 32"/>
                    <a:gd name="T2" fmla="*/ 0 w 45"/>
                    <a:gd name="T3" fmla="*/ 14 h 32"/>
                    <a:gd name="T4" fmla="*/ 5 w 45"/>
                    <a:gd name="T5" fmla="*/ 26 h 32"/>
                    <a:gd name="T6" fmla="*/ 16 w 45"/>
                    <a:gd name="T7" fmla="*/ 31 h 32"/>
                    <a:gd name="T8" fmla="*/ 31 w 45"/>
                    <a:gd name="T9" fmla="*/ 26 h 32"/>
                    <a:gd name="T10" fmla="*/ 44 w 45"/>
                    <a:gd name="T11" fmla="*/ 19 h 32"/>
                    <a:gd name="T12" fmla="*/ 38 w 45"/>
                    <a:gd name="T13" fmla="*/ 12 h 32"/>
                    <a:gd name="T14" fmla="*/ 14 w 45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32">
                      <a:moveTo>
                        <a:pt x="14" y="0"/>
                      </a:moveTo>
                      <a:lnTo>
                        <a:pt x="0" y="14"/>
                      </a:lnTo>
                      <a:lnTo>
                        <a:pt x="5" y="26"/>
                      </a:lnTo>
                      <a:lnTo>
                        <a:pt x="16" y="31"/>
                      </a:lnTo>
                      <a:lnTo>
                        <a:pt x="31" y="26"/>
                      </a:lnTo>
                      <a:lnTo>
                        <a:pt x="44" y="19"/>
                      </a:lnTo>
                      <a:lnTo>
                        <a:pt x="38" y="12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8FEC8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A2FFA3"/>
                  </a:outerShdw>
                </a:effectLst>
              </p:spPr>
              <p:txBody>
                <a:bodyPr/>
                <a:lstStyle/>
                <a:p>
                  <a:endParaRPr lang="es-ES" sz="135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8932" name="Line 20"/>
              <p:cNvSpPr>
                <a:spLocks noChangeShapeType="1"/>
              </p:cNvSpPr>
              <p:nvPr/>
            </p:nvSpPr>
            <p:spPr bwMode="auto">
              <a:xfrm>
                <a:off x="2103" y="3150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A2FFA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3185" y="3264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A2FFA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3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" name="Elipse 2"/>
            <p:cNvSpPr/>
            <p:nvPr/>
          </p:nvSpPr>
          <p:spPr>
            <a:xfrm>
              <a:off x="5061807" y="4931373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>
              <a:off x="5261917" y="3338032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2990636" y="2414684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125" name="Elipse 124"/>
            <p:cNvSpPr/>
            <p:nvPr/>
          </p:nvSpPr>
          <p:spPr>
            <a:xfrm>
              <a:off x="3461622" y="4141497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128" name="Elipse 127"/>
            <p:cNvSpPr/>
            <p:nvPr/>
          </p:nvSpPr>
          <p:spPr>
            <a:xfrm>
              <a:off x="3432702" y="5313588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 flipH="1">
              <a:off x="4355976" y="3861048"/>
              <a:ext cx="45719" cy="7813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  <p:sp>
          <p:nvSpPr>
            <p:cNvPr id="50" name="Elipse 49"/>
            <p:cNvSpPr/>
            <p:nvPr/>
          </p:nvSpPr>
          <p:spPr>
            <a:xfrm>
              <a:off x="3866089" y="2924944"/>
              <a:ext cx="57839" cy="900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3711178" y="5559699"/>
            <a:ext cx="39291" cy="4762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350" dirty="0">
              <a:solidFill>
                <a:srgbClr val="000000"/>
              </a:solidFill>
            </a:endParaRPr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082653" y="5673999"/>
            <a:ext cx="39291" cy="47625"/>
          </a:xfrm>
          <a:prstGeom prst="ellipse">
            <a:avLst/>
          </a:prstGeom>
          <a:solidFill>
            <a:srgbClr val="C8FEC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350" dirty="0">
              <a:solidFill>
                <a:srgbClr val="000000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2483549" y="1233952"/>
            <a:ext cx="4931764" cy="6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/>
          <a:p>
            <a:pPr algn="ctr" eaLnBrk="0" hangingPunct="0"/>
            <a:r>
              <a:rPr lang="es-ES_tradnl" altLang="es-E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CENTROS DOCENTES MILITARES DE FORMACIÓN DE TROPA Y MARINERÍA</a:t>
            </a:r>
          </a:p>
        </p:txBody>
      </p:sp>
      <p:sp>
        <p:nvSpPr>
          <p:cNvPr id="101" name="Rectángulo 100"/>
          <p:cNvSpPr/>
          <p:nvPr/>
        </p:nvSpPr>
        <p:spPr>
          <a:xfrm>
            <a:off x="2051720" y="5528639"/>
            <a:ext cx="1281091" cy="738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CEFOT 2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FERNANDO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MITAD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</a:t>
            </a:r>
          </a:p>
        </p:txBody>
      </p:sp>
      <p:sp>
        <p:nvSpPr>
          <p:cNvPr id="126" name="Rectángulo 125"/>
          <p:cNvSpPr/>
          <p:nvPr/>
        </p:nvSpPr>
        <p:spPr>
          <a:xfrm>
            <a:off x="5612668" y="5140651"/>
            <a:ext cx="1191580" cy="738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EIMGAF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CARTAGENA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I.M.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5M</a:t>
            </a:r>
            <a:endParaRPr lang="es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7" name="Rectángulo 126"/>
          <p:cNvSpPr/>
          <p:nvPr/>
        </p:nvSpPr>
        <p:spPr>
          <a:xfrm>
            <a:off x="1709683" y="2358827"/>
            <a:ext cx="1412383" cy="11079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ESCAÑO – ESENGRA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FERROL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–I.M.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5M</a:t>
            </a:r>
          </a:p>
        </p:txBody>
      </p:sp>
      <p:cxnSp>
        <p:nvCxnSpPr>
          <p:cNvPr id="5" name="Conector recto de flecha 4"/>
          <p:cNvCxnSpPr>
            <a:stCxn id="127" idx="3"/>
          </p:cNvCxnSpPr>
          <p:nvPr/>
        </p:nvCxnSpPr>
        <p:spPr>
          <a:xfrm>
            <a:off x="3122066" y="2912825"/>
            <a:ext cx="252391" cy="21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123" idx="1"/>
          </p:cNvCxnSpPr>
          <p:nvPr/>
        </p:nvCxnSpPr>
        <p:spPr>
          <a:xfrm flipH="1">
            <a:off x="5560403" y="4008394"/>
            <a:ext cx="195327" cy="3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78" idx="3"/>
            <a:endCxn id="125" idx="3"/>
          </p:cNvCxnSpPr>
          <p:nvPr/>
        </p:nvCxnSpPr>
        <p:spPr>
          <a:xfrm>
            <a:off x="3410441" y="4791102"/>
            <a:ext cx="361181" cy="56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01" idx="3"/>
          </p:cNvCxnSpPr>
          <p:nvPr/>
        </p:nvCxnSpPr>
        <p:spPr>
          <a:xfrm>
            <a:off x="3332811" y="5897971"/>
            <a:ext cx="460057" cy="141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26" idx="1"/>
            <a:endCxn id="38925" idx="35"/>
          </p:cNvCxnSpPr>
          <p:nvPr/>
        </p:nvCxnSpPr>
        <p:spPr>
          <a:xfrm flipH="1">
            <a:off x="5504006" y="5509983"/>
            <a:ext cx="108662" cy="91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/>
          <p:cNvSpPr/>
          <p:nvPr/>
        </p:nvSpPr>
        <p:spPr>
          <a:xfrm>
            <a:off x="5755730" y="3408229"/>
            <a:ext cx="1246540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ETESDA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ZARAGOZA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2M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ALGUNOS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1M+ 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4403482" y="2582423"/>
            <a:ext cx="105863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ALGUNOS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1M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4141764" y="4766769"/>
            <a:ext cx="117844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EMACOT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MADRID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1M</a:t>
            </a:r>
          </a:p>
        </p:txBody>
      </p:sp>
      <p:cxnSp>
        <p:nvCxnSpPr>
          <p:cNvPr id="47" name="Conector recto de flecha 46"/>
          <p:cNvCxnSpPr>
            <a:stCxn id="42" idx="0"/>
            <a:endCxn id="48" idx="1"/>
          </p:cNvCxnSpPr>
          <p:nvPr/>
        </p:nvCxnSpPr>
        <p:spPr>
          <a:xfrm flipH="1" flipV="1">
            <a:off x="4704176" y="4501784"/>
            <a:ext cx="26809" cy="264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41" idx="1"/>
            <a:endCxn id="50" idx="7"/>
          </p:cNvCxnSpPr>
          <p:nvPr/>
        </p:nvCxnSpPr>
        <p:spPr>
          <a:xfrm flipH="1">
            <a:off x="4220670" y="3044088"/>
            <a:ext cx="182812" cy="52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77"/>
          <p:cNvSpPr/>
          <p:nvPr/>
        </p:nvSpPr>
        <p:spPr>
          <a:xfrm>
            <a:off x="2195736" y="4421770"/>
            <a:ext cx="1214705" cy="738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CEFOT 1</a:t>
            </a:r>
          </a:p>
          <a:p>
            <a:pPr algn="ctr"/>
            <a:r>
              <a:rPr lang="es-ES" sz="1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CÁCERES</a:t>
            </a:r>
            <a:endParaRPr lang="es-E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MITAD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5652120" y="2225401"/>
            <a:ext cx="185012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</a:p>
          <a:p>
            <a:pPr algn="ctr"/>
            <a:r>
              <a:rPr lang="es-E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“CAMPOS DE ACTIVIDAD”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2M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2051719" y="188640"/>
            <a:ext cx="5688633" cy="758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34E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¿Donde se estudia?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2D2ECF58-B27D-4702-8536-4BA8215EE70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17398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8 Grupo"/>
          <p:cNvGrpSpPr/>
          <p:nvPr/>
        </p:nvGrpSpPr>
        <p:grpSpPr>
          <a:xfrm>
            <a:off x="2160273" y="2276872"/>
            <a:ext cx="5256584" cy="1413738"/>
            <a:chOff x="1179299" y="1772816"/>
            <a:chExt cx="6570730" cy="1413738"/>
          </a:xfrm>
        </p:grpSpPr>
        <p:sp>
          <p:nvSpPr>
            <p:cNvPr id="20" name="19 Rectángulo redondeado"/>
            <p:cNvSpPr/>
            <p:nvPr/>
          </p:nvSpPr>
          <p:spPr bwMode="auto">
            <a:xfrm>
              <a:off x="1944384" y="1772816"/>
              <a:ext cx="5040560" cy="72008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384" y="1871246"/>
              <a:ext cx="504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>
                  <a:solidFill>
                    <a:srgbClr val="000099"/>
                  </a:solidFill>
                </a:rPr>
                <a:t>¡¡MUCHAS GRACIAS!!</a:t>
              </a:r>
              <a:endParaRPr lang="es-ES" sz="2800" b="1" dirty="0">
                <a:solidFill>
                  <a:srgbClr val="000099"/>
                </a:solidFill>
              </a:endParaRPr>
            </a:p>
          </p:txBody>
        </p:sp>
        <p:sp>
          <p:nvSpPr>
            <p:cNvPr id="16" name="20 CuadroTexto">
              <a:extLst>
                <a:ext uri="{FF2B5EF4-FFF2-40B4-BE49-F238E27FC236}">
                  <a16:creationId xmlns:a16="http://schemas.microsoft.com/office/drawing/2014/main" xmlns="" id="{2139B8E9-4E87-441B-BF8F-15714C015C81}"/>
                </a:ext>
              </a:extLst>
            </p:cNvPr>
            <p:cNvSpPr txBox="1"/>
            <p:nvPr/>
          </p:nvSpPr>
          <p:spPr>
            <a:xfrm>
              <a:off x="1179299" y="2663334"/>
              <a:ext cx="6570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>
                  <a:solidFill>
                    <a:srgbClr val="000099"/>
                  </a:solidFill>
                </a:rPr>
                <a:t>TURNO DE PREGUNTAS</a:t>
              </a:r>
              <a:endParaRPr lang="es-ES" sz="28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228184" y="6287973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_tradnl" sz="14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20 de </a:t>
            </a:r>
            <a:r>
              <a:rPr lang="es-ES_tradnl" sz="1400" b="1" i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mayo</a:t>
            </a:r>
            <a:r>
              <a:rPr kumimoji="0" lang="es-ES_tradnl" sz="14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de 2020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E2F183D-1883-4CAA-98A6-4EA4E59681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hemeroteca.elimparcial.es/files/ejercitoPORT.jp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 r="15359" b="2373"/>
          <a:stretch>
            <a:fillRect/>
          </a:stretch>
        </p:blipFill>
        <p:spPr bwMode="auto">
          <a:xfrm>
            <a:off x="0" y="950085"/>
            <a:ext cx="9144000" cy="5907915"/>
          </a:xfrm>
          <a:prstGeom prst="rect">
            <a:avLst/>
          </a:prstGeom>
          <a:noFill/>
        </p:spPr>
      </p:pic>
      <p:sp>
        <p:nvSpPr>
          <p:cNvPr id="3" name="6 CuadroTexto"/>
          <p:cNvSpPr txBox="1"/>
          <p:nvPr/>
        </p:nvSpPr>
        <p:spPr>
          <a:xfrm>
            <a:off x="646185" y="3768715"/>
            <a:ext cx="23663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Escala de Oficiales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646185" y="4454150"/>
            <a:ext cx="276710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Escala de Suboficiales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646185" y="5174230"/>
            <a:ext cx="203805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Escala de Tropa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4499992" y="3768715"/>
            <a:ext cx="37069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Título de Grado + F. Específica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4499992" y="4454150"/>
            <a:ext cx="340952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Titulo de T.S. + F. Específica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4499992" y="5111514"/>
            <a:ext cx="45248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Mod. Título de Técnico + F. Específica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2 CuadroTexto"/>
          <p:cNvSpPr txBox="1"/>
          <p:nvPr/>
        </p:nvSpPr>
        <p:spPr>
          <a:xfrm>
            <a:off x="991478" y="2832611"/>
            <a:ext cx="1725152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Ingreso en: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3 CuadroTexto"/>
          <p:cNvSpPr txBox="1"/>
          <p:nvPr/>
        </p:nvSpPr>
        <p:spPr>
          <a:xfrm>
            <a:off x="4499992" y="2813447"/>
            <a:ext cx="1433406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Obtiene: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8 Flecha abajo"/>
          <p:cNvSpPr/>
          <p:nvPr/>
        </p:nvSpPr>
        <p:spPr>
          <a:xfrm>
            <a:off x="1705222" y="3362020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9 Flecha derecha"/>
          <p:cNvSpPr/>
          <p:nvPr/>
        </p:nvSpPr>
        <p:spPr>
          <a:xfrm>
            <a:off x="3563888" y="3984739"/>
            <a:ext cx="720080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20 Flecha derecha"/>
          <p:cNvSpPr/>
          <p:nvPr/>
        </p:nvSpPr>
        <p:spPr>
          <a:xfrm>
            <a:off x="3563888" y="4632811"/>
            <a:ext cx="720080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21 Flecha derecha"/>
          <p:cNvSpPr/>
          <p:nvPr/>
        </p:nvSpPr>
        <p:spPr>
          <a:xfrm>
            <a:off x="3563888" y="5310500"/>
            <a:ext cx="720080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259632" y="317737"/>
            <a:ext cx="7416824" cy="662991"/>
          </a:xfrm>
          <a:prstGeom prst="rect">
            <a:avLst/>
          </a:prstGeo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 ENSEÑANZA DE FORMACIÓN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(Ley de la Carrera Militar 39/2007)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20" name="19 Flecha derecha">
            <a:extLst>
              <a:ext uri="{FF2B5EF4-FFF2-40B4-BE49-F238E27FC236}">
                <a16:creationId xmlns:a16="http://schemas.microsoft.com/office/drawing/2014/main" xmlns="" id="{356B2D6E-69A0-4D2D-9B68-9E9DB6DFB558}"/>
              </a:ext>
            </a:extLst>
          </p:cNvPr>
          <p:cNvSpPr/>
          <p:nvPr/>
        </p:nvSpPr>
        <p:spPr>
          <a:xfrm>
            <a:off x="3563888" y="3085311"/>
            <a:ext cx="720080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493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 rot="19566659">
            <a:off x="1691680" y="3068960"/>
            <a:ext cx="6264696" cy="576064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ENSEÑANZA DE OFICIALES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4E9F71D3-C0DB-487B-AC52-2656F3B4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1A8E3F9-24DA-44B7-BD7B-B147D0C03AE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01856"/>
              </p:ext>
            </p:extLst>
          </p:nvPr>
        </p:nvGraphicFramePr>
        <p:xfrm>
          <a:off x="1007097" y="2106176"/>
          <a:ext cx="795739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EJÉRCITO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ESPECIALIDADES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</a:t>
                      </a: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Caballería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Artillería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Transmisiones</a:t>
                      </a:r>
                      <a:endParaRPr lang="es-E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Aviación del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Ejército de Tierra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ARMADA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General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Infantería de Marina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</a:t>
                      </a: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</a:t>
                      </a:r>
                      <a:r>
                        <a:rPr lang="es-E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E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Vuelo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Defensa</a:t>
                      </a:r>
                      <a:r>
                        <a:rPr lang="es-ES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Control Aéreo</a:t>
                      </a:r>
                      <a:endParaRPr lang="es-E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0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CUERPOS COMUNES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SANIDAD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</a:p>
                  </a:txBody>
                  <a:tcPr anchor="ctr">
                    <a:solidFill>
                      <a:srgbClr val="FFD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0D535ABC-92B1-46A0-B49F-079B66EE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F390EC0-82F2-49DA-A55A-0C8947C2CCB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12" name="89 CuadroTexto">
            <a:extLst>
              <a:ext uri="{FF2B5EF4-FFF2-40B4-BE49-F238E27FC236}">
                <a16:creationId xmlns:a16="http://schemas.microsoft.com/office/drawing/2014/main" xmlns="" id="{27DD51B0-86C2-41E1-829F-53D5A55A2970}"/>
              </a:ext>
            </a:extLst>
          </p:cNvPr>
          <p:cNvSpPr txBox="1"/>
          <p:nvPr/>
        </p:nvSpPr>
        <p:spPr>
          <a:xfrm>
            <a:off x="1835696" y="663079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SIN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8 Rectángulo redondeado"/>
          <p:cNvSpPr/>
          <p:nvPr/>
        </p:nvSpPr>
        <p:spPr>
          <a:xfrm>
            <a:off x="1130340" y="3188355"/>
            <a:ext cx="1898842" cy="618772"/>
          </a:xfrm>
          <a:prstGeom prst="roundRect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Currículo ÚNICO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4933951" y="1328678"/>
            <a:ext cx="1903514" cy="1680985"/>
            <a:chOff x="1581904" y="709853"/>
            <a:chExt cx="1310494" cy="1310494"/>
          </a:xfrm>
          <a:solidFill>
            <a:srgbClr val="0033CC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Elipse 23"/>
            <p:cNvSpPr/>
            <p:nvPr/>
          </p:nvSpPr>
          <p:spPr>
            <a:xfrm>
              <a:off x="1581904" y="709853"/>
              <a:ext cx="1310494" cy="1310494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1783813" y="948488"/>
              <a:ext cx="916071" cy="8980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" b="1" kern="1200" spc="-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s-ES" b="1" kern="1200" spc="14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ES" b="1" kern="12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spc="-1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s-ES" b="1" kern="120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s-ES" b="1" kern="1200" spc="1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s-ES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íf</a:t>
              </a:r>
              <a:r>
                <a:rPr lang="es-ES" b="1" kern="12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E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s-ES" b="1" kern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s-E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987882" y="2755662"/>
            <a:ext cx="1897826" cy="1702706"/>
            <a:chOff x="1737505" y="262098"/>
            <a:chExt cx="2038547" cy="203854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Elipse 26"/>
            <p:cNvSpPr/>
            <p:nvPr/>
          </p:nvSpPr>
          <p:spPr>
            <a:xfrm>
              <a:off x="1737505" y="262098"/>
              <a:ext cx="2038547" cy="2038547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2036043" y="560636"/>
              <a:ext cx="1441471" cy="14414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Formación de especialidad fundamental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223676" y="5267702"/>
            <a:ext cx="5442874" cy="521706"/>
            <a:chOff x="248381" y="3785872"/>
            <a:chExt cx="5599236" cy="873663"/>
          </a:xfrm>
          <a:scene3d>
            <a:camera prst="orthographicFront"/>
            <a:lightRig rig="threePt" dir="t"/>
          </a:scene3d>
        </p:grpSpPr>
        <p:sp>
          <p:nvSpPr>
            <p:cNvPr id="30" name="Rectángulo 29"/>
            <p:cNvSpPr/>
            <p:nvPr/>
          </p:nvSpPr>
          <p:spPr>
            <a:xfrm>
              <a:off x="455462" y="3785872"/>
              <a:ext cx="5185364" cy="873663"/>
            </a:xfrm>
            <a:prstGeom prst="rect">
              <a:avLst/>
            </a:prstGeom>
            <a:solidFill>
              <a:srgbClr val="C00000"/>
            </a:solidFill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248381" y="3785872"/>
              <a:ext cx="5599236" cy="873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u="sn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TÍTULO DE GRADUADO UNIVERSITARIO</a:t>
              </a:r>
            </a:p>
          </p:txBody>
        </p:sp>
      </p:grpSp>
      <p:sp>
        <p:nvSpPr>
          <p:cNvPr id="36" name="Flecha abajo 35"/>
          <p:cNvSpPr/>
          <p:nvPr/>
        </p:nvSpPr>
        <p:spPr>
          <a:xfrm>
            <a:off x="4636732" y="4824288"/>
            <a:ext cx="616762" cy="415192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upo 36"/>
          <p:cNvGrpSpPr/>
          <p:nvPr/>
        </p:nvGrpSpPr>
        <p:grpSpPr>
          <a:xfrm>
            <a:off x="3151798" y="1485413"/>
            <a:ext cx="1909442" cy="1713531"/>
            <a:chOff x="1468800" y="506403"/>
            <a:chExt cx="1909442" cy="1661667"/>
          </a:xfrm>
          <a:solidFill>
            <a:srgbClr val="FFCC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Elipse 37"/>
            <p:cNvSpPr/>
            <p:nvPr/>
          </p:nvSpPr>
          <p:spPr>
            <a:xfrm>
              <a:off x="1468800" y="506403"/>
              <a:ext cx="1909442" cy="1661667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2571418"/>
                <a:satOff val="5874"/>
                <a:lumOff val="-162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ipse 4"/>
            <p:cNvSpPr/>
            <p:nvPr/>
          </p:nvSpPr>
          <p:spPr>
            <a:xfrm>
              <a:off x="1748431" y="749748"/>
              <a:ext cx="1350180" cy="117497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Estudios de Grado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Universitario</a:t>
              </a:r>
            </a:p>
          </p:txBody>
        </p:sp>
      </p:grpSp>
      <p:sp>
        <p:nvSpPr>
          <p:cNvPr id="40" name="Forma 39"/>
          <p:cNvSpPr/>
          <p:nvPr/>
        </p:nvSpPr>
        <p:spPr>
          <a:xfrm>
            <a:off x="2906566" y="1508423"/>
            <a:ext cx="4077094" cy="3261675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grpSp>
        <p:nvGrpSpPr>
          <p:cNvPr id="41" name="Grupo 40"/>
          <p:cNvGrpSpPr/>
          <p:nvPr/>
        </p:nvGrpSpPr>
        <p:grpSpPr>
          <a:xfrm>
            <a:off x="1691680" y="6133634"/>
            <a:ext cx="6408712" cy="535726"/>
            <a:chOff x="183274" y="3762394"/>
            <a:chExt cx="5599236" cy="897141"/>
          </a:xfrm>
          <a:scene3d>
            <a:camera prst="orthographicFront"/>
            <a:lightRig rig="threePt" dir="t"/>
          </a:scene3d>
        </p:grpSpPr>
        <p:sp>
          <p:nvSpPr>
            <p:cNvPr id="42" name="Rectángulo 41"/>
            <p:cNvSpPr/>
            <p:nvPr/>
          </p:nvSpPr>
          <p:spPr>
            <a:xfrm>
              <a:off x="555900" y="3762394"/>
              <a:ext cx="4847565" cy="873663"/>
            </a:xfrm>
            <a:prstGeom prst="rect">
              <a:avLst/>
            </a:prstGeom>
            <a:solidFill>
              <a:srgbClr val="336600"/>
            </a:solidFill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183274" y="3785872"/>
              <a:ext cx="5599236" cy="873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u="sn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DESPACHO DE TENIENTE/ALFÉREZ DE NAVÍO</a:t>
              </a:r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4695032" y="569991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6442161" y="3198944"/>
            <a:ext cx="25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 DE ESTUDIOS INTEGRADO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C971A137-9D31-4910-8C9C-CEF8BDC1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2EB0D96F-93B8-4CAC-B8D8-30B2BA32EBC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  <p:sp>
        <p:nvSpPr>
          <p:cNvPr id="34" name="89 CuadroTexto">
            <a:extLst>
              <a:ext uri="{FF2B5EF4-FFF2-40B4-BE49-F238E27FC236}">
                <a16:creationId xmlns:a16="http://schemas.microsoft.com/office/drawing/2014/main" xmlns="" id="{89521937-7CBE-4537-B0BB-1A2B00A2E588}"/>
              </a:ext>
            </a:extLst>
          </p:cNvPr>
          <p:cNvSpPr txBox="1"/>
          <p:nvPr/>
        </p:nvSpPr>
        <p:spPr>
          <a:xfrm>
            <a:off x="1835696" y="663079"/>
            <a:ext cx="7051352" cy="46166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00FF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SIN TITULACIÓN</a:t>
            </a:r>
            <a:endParaRPr lang="es-ES_tradnl" sz="2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8663" y="1454667"/>
            <a:ext cx="7607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/>
            </a:pPr>
            <a:endParaRPr lang="es-ES" sz="2400" kern="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" name="Picture 2" descr="http://tecnologiaedu.us.es/mec2005/html/cursos/apio/img/mapa_paises.jpg"/>
          <p:cNvPicPr>
            <a:picLocks noChangeAspect="1" noChangeArrowheads="1"/>
          </p:cNvPicPr>
          <p:nvPr/>
        </p:nvPicPr>
        <p:blipFill>
          <a:blip r:embed="rId3" cstate="print">
            <a:lum bright="30000" contrast="-64000"/>
          </a:blip>
          <a:srcRect b="20000"/>
          <a:stretch>
            <a:fillRect/>
          </a:stretch>
        </p:blipFill>
        <p:spPr bwMode="auto">
          <a:xfrm>
            <a:off x="1043608" y="2102032"/>
            <a:ext cx="7776864" cy="4345072"/>
          </a:xfrm>
          <a:prstGeom prst="rect">
            <a:avLst/>
          </a:prstGeom>
          <a:noFill/>
          <a:effectLst>
            <a:glow rad="127000">
              <a:srgbClr val="4F81BD">
                <a:alpha val="27000"/>
              </a:srgbClr>
            </a:glow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22" name="3 CuadroTexto"/>
          <p:cNvSpPr txBox="1"/>
          <p:nvPr/>
        </p:nvSpPr>
        <p:spPr>
          <a:xfrm>
            <a:off x="1780358" y="2722823"/>
            <a:ext cx="379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Sistema de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titulaciones comparable</a:t>
            </a:r>
            <a:endParaRPr lang="es-E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1780359" y="3163829"/>
            <a:ext cx="472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Ciclos formativos: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Grado</a:t>
            </a:r>
            <a:r>
              <a:rPr lang="es-ES_tradnl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,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Máster</a:t>
            </a:r>
            <a:r>
              <a:rPr lang="es-ES_tradnl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 y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Doctorado</a:t>
            </a:r>
            <a:endParaRPr lang="es-E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" name="6 CuadroTexto"/>
          <p:cNvSpPr txBox="1"/>
          <p:nvPr/>
        </p:nvSpPr>
        <p:spPr>
          <a:xfrm>
            <a:off x="1797880" y="4518137"/>
            <a:ext cx="391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Flexibilidad</a:t>
            </a:r>
            <a:r>
              <a:rPr lang="es-ES_tradnl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de los planes de estudios</a:t>
            </a:r>
            <a:endParaRPr lang="es-ES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7 CuadroTexto"/>
          <p:cNvSpPr txBox="1"/>
          <p:nvPr/>
        </p:nvSpPr>
        <p:spPr>
          <a:xfrm>
            <a:off x="1637365" y="3631188"/>
            <a:ext cx="6823067" cy="382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Adopción del sistema del </a:t>
            </a:r>
            <a:r>
              <a:rPr lang="es-ES_tradnl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European Credit Transfer System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(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ECTS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)</a:t>
            </a:r>
            <a:endParaRPr lang="es-ES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" name="8 CuadroTexto"/>
          <p:cNvSpPr txBox="1"/>
          <p:nvPr/>
        </p:nvSpPr>
        <p:spPr>
          <a:xfrm>
            <a:off x="1780359" y="4927858"/>
            <a:ext cx="594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Promoción de la calidad mediante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Sistemas de Evaluación</a:t>
            </a:r>
            <a:endParaRPr lang="es-E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9 CuadroTexto"/>
          <p:cNvSpPr txBox="1"/>
          <p:nvPr/>
        </p:nvSpPr>
        <p:spPr>
          <a:xfrm>
            <a:off x="1780358" y="5368864"/>
            <a:ext cx="575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Formación a lo largo de toda la vida (</a:t>
            </a:r>
            <a:r>
              <a:rPr lang="es-ES_tradnl" b="1" i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Life-Long Learning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)</a:t>
            </a:r>
            <a:endParaRPr lang="es-ES" dirty="0">
              <a:solidFill>
                <a:srgbClr val="1F497D">
                  <a:lumMod val="50000"/>
                </a:srgbClr>
              </a:solidFill>
              <a:latin typeface="Calibri" pitchFamily="34" charset="0"/>
              <a:sym typeface="Wingdings"/>
            </a:endParaRPr>
          </a:p>
        </p:txBody>
      </p:sp>
      <p:sp>
        <p:nvSpPr>
          <p:cNvPr id="28" name="10 CuadroTexto"/>
          <p:cNvSpPr txBox="1"/>
          <p:nvPr/>
        </p:nvSpPr>
        <p:spPr>
          <a:xfrm>
            <a:off x="1780359" y="5809874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sym typeface="Wingdings"/>
              </a:rPr>
              <a:t> </a:t>
            </a:r>
            <a:r>
              <a:rPr lang="es-ES_tradnl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  <a:sym typeface="Wingdings"/>
              </a:rPr>
              <a:t>Potenciación del aprendizaje de 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idiomas</a:t>
            </a:r>
            <a:endParaRPr lang="es-ES" b="1" dirty="0">
              <a:solidFill>
                <a:srgbClr val="C00000"/>
              </a:solidFill>
              <a:latin typeface="Calibri" pitchFamily="34" charset="0"/>
              <a:sym typeface="Wingdings"/>
            </a:endParaRPr>
          </a:p>
        </p:txBody>
      </p:sp>
      <p:sp>
        <p:nvSpPr>
          <p:cNvPr id="29" name="11 CuadroTexto"/>
          <p:cNvSpPr txBox="1"/>
          <p:nvPr/>
        </p:nvSpPr>
        <p:spPr>
          <a:xfrm>
            <a:off x="929589" y="2153983"/>
            <a:ext cx="349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u="sng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PRINCIPALES CARACTERÍSTICAS:</a:t>
            </a:r>
          </a:p>
        </p:txBody>
      </p:sp>
      <p:sp>
        <p:nvSpPr>
          <p:cNvPr id="30" name="13 CuadroTexto"/>
          <p:cNvSpPr txBox="1"/>
          <p:nvPr/>
        </p:nvSpPr>
        <p:spPr>
          <a:xfrm>
            <a:off x="2357444" y="4063236"/>
            <a:ext cx="485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1 ECTS: 25 HORAS (CLASES, TRABAJOS Y ESTUDIO)</a:t>
            </a:r>
          </a:p>
        </p:txBody>
      </p:sp>
      <p:sp>
        <p:nvSpPr>
          <p:cNvPr id="31" name="15 CuadroTexto"/>
          <p:cNvSpPr txBox="1"/>
          <p:nvPr/>
        </p:nvSpPr>
        <p:spPr>
          <a:xfrm>
            <a:off x="1393251" y="478684"/>
            <a:ext cx="7077579" cy="5788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 defTabSz="914472">
              <a:defRPr/>
            </a:pPr>
            <a:r>
              <a:rPr lang="es-ES_tradnl" sz="2800" b="1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ENSEÑANZA MILITAR Y PROCESO DE BOLONIA</a:t>
            </a:r>
            <a:endParaRPr lang="es-ES" sz="2800" b="1" kern="0" dirty="0">
              <a:solidFill>
                <a:srgbClr val="1F497D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421904" y="1292122"/>
            <a:ext cx="7020272" cy="6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48" indent="-609648" algn="ctr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defRPr/>
            </a:pP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REFORMA DEL SISTEMA UNIVERSITARIO EUROPEO </a:t>
            </a:r>
          </a:p>
          <a:p>
            <a:pPr marL="609648" indent="-609648" algn="ctr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defRPr/>
            </a:pPr>
            <a:r>
              <a:rPr lang="es-ES" sz="2000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PARA CREAR UN </a:t>
            </a:r>
            <a:r>
              <a:rPr lang="es-ES" sz="2000" b="1" kern="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ESPACIO COMÚN DE EDUCACIÓN SUPERIOR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EC95F6BF-3A78-46EB-8B47-A7F31721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0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22228B"/>
                </a:solidFill>
                <a:latin typeface="Arial" pitchFamily="34" charset="0"/>
                <a:cs typeface="Arial" pitchFamily="34" charset="0"/>
              </a:rPr>
              <a:t>DIGEREM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E2FC61E1-6DFD-461D-BA87-922157F020F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6017" y="4034717"/>
            <a:ext cx="5184576" cy="5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FIRA CAMPUS VIRTUAL 2020</a:t>
            </a:r>
          </a:p>
        </p:txBody>
      </p:sp>
    </p:spTree>
    <p:extLst>
      <p:ext uri="{BB962C8B-B14F-4D97-AF65-F5344CB8AC3E}">
        <p14:creationId xmlns:p14="http://schemas.microsoft.com/office/powerpoint/2010/main" val="39571976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1">
  <a:themeElements>
    <a:clrScheme name="Presentación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3391</Words>
  <Application>Microsoft Office PowerPoint</Application>
  <PresentationFormat>Presentación en pantalla (4:3)</PresentationFormat>
  <Paragraphs>1046</Paragraphs>
  <Slides>47</Slides>
  <Notes>36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Arial Unicode MS</vt:lpstr>
      <vt:lpstr>Arial</vt:lpstr>
      <vt:lpstr>Calibri</vt:lpstr>
      <vt:lpstr>Century Gothic</vt:lpstr>
      <vt:lpstr>Garamond</vt:lpstr>
      <vt:lpstr>Lucida Sans Unicode</vt:lpstr>
      <vt:lpstr>Tahoma</vt:lpstr>
      <vt:lpstr>Times New Roman</vt:lpstr>
      <vt:lpstr>Verdana</vt:lpstr>
      <vt:lpstr>Wingdings</vt:lpstr>
      <vt:lpstr>Presentación1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2020-05-19T22:53:16Z</dcterms:created>
  <dcterms:modified xsi:type="dcterms:W3CDTF">2020-05-20T07:01:03Z</dcterms:modified>
</cp:coreProperties>
</file>